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84" r:id="rId2"/>
    <p:sldId id="285" r:id="rId3"/>
    <p:sldId id="256" r:id="rId4"/>
    <p:sldId id="289" r:id="rId5"/>
    <p:sldId id="268" r:id="rId6"/>
    <p:sldId id="271" r:id="rId7"/>
    <p:sldId id="269" r:id="rId8"/>
    <p:sldId id="290" r:id="rId9"/>
    <p:sldId id="270" r:id="rId10"/>
    <p:sldId id="272" r:id="rId11"/>
    <p:sldId id="273" r:id="rId12"/>
    <p:sldId id="274" r:id="rId13"/>
    <p:sldId id="275" r:id="rId14"/>
    <p:sldId id="277" r:id="rId15"/>
    <p:sldId id="283" r:id="rId16"/>
    <p:sldId id="265" r:id="rId17"/>
    <p:sldId id="260" r:id="rId18"/>
    <p:sldId id="263" r:id="rId19"/>
    <p:sldId id="278" r:id="rId20"/>
    <p:sldId id="279" r:id="rId21"/>
    <p:sldId id="280"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4617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autoAdjust="0"/>
    <p:restoredTop sz="68143" autoAdjust="0"/>
  </p:normalViewPr>
  <p:slideViewPr>
    <p:cSldViewPr>
      <p:cViewPr varScale="1">
        <p:scale>
          <a:sx n="55" d="100"/>
          <a:sy n="55" d="100"/>
        </p:scale>
        <p:origin x="-159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316"/>
    </p:cViewPr>
  </p:sorterViewPr>
  <p:notesViewPr>
    <p:cSldViewPr>
      <p:cViewPr varScale="1">
        <p:scale>
          <a:sx n="66" d="100"/>
          <a:sy n="66" d="100"/>
        </p:scale>
        <p:origin x="-2611"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0D5BCB-97DB-4CE0-9D00-AFEF39423943}" type="datetimeFigureOut">
              <a:rPr lang="en-US" smtClean="0"/>
              <a:pPr/>
              <a:t>10/25/2012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6E56F5-CE78-4A63-8123-3F98B5210ED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BC682D-6BF9-4A3A-AA67-96FB61EC0243}" type="datetimeFigureOut">
              <a:rPr lang="en-US" smtClean="0"/>
              <a:pPr/>
              <a:t>10/25/2012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E43FF1-065E-4AE8-ACB2-5E72298305E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Additional information or comments indicated in </a:t>
            </a:r>
            <a:r>
              <a:rPr lang="en-US" b="1" dirty="0" smtClean="0"/>
              <a:t>Bold </a:t>
            </a:r>
            <a:r>
              <a:rPr lang="en-US" b="0" dirty="0" smtClean="0"/>
              <a:t>in the </a:t>
            </a:r>
            <a:r>
              <a:rPr lang="en-US" b="0" smtClean="0"/>
              <a:t>notes section.</a:t>
            </a:r>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Ability to describe the duties of the trade and the working conditions - </a:t>
            </a:r>
            <a:r>
              <a:rPr lang="en-US" b="1" dirty="0" smtClean="0"/>
              <a:t>provide examples for a variety of apprenticeship programs</a:t>
            </a:r>
          </a:p>
          <a:p>
            <a:r>
              <a:rPr lang="en-US" dirty="0" smtClean="0"/>
              <a:t>Ability to describe the qualifications and characteristics of a model apprentice/or employee -</a:t>
            </a:r>
            <a:r>
              <a:rPr lang="en-US" b="1" dirty="0" smtClean="0"/>
              <a:t> provide examples for a variety of apprenticeship programs</a:t>
            </a:r>
          </a:p>
          <a:p>
            <a:r>
              <a:rPr lang="en-US" dirty="0" smtClean="0"/>
              <a:t>Some basic technical understanding of the trade – </a:t>
            </a:r>
            <a:r>
              <a:rPr lang="en-US" b="1" dirty="0" smtClean="0"/>
              <a:t>provide examples for a variety of apprenticeship programs</a:t>
            </a:r>
          </a:p>
          <a:p>
            <a:r>
              <a:rPr lang="en-US" dirty="0" smtClean="0"/>
              <a:t>Demonstrate understanding </a:t>
            </a:r>
            <a:r>
              <a:rPr lang="en-US" b="1" dirty="0" smtClean="0"/>
              <a:t>of/articulate the meaning of apprenticeship and the specifics of the apprenticeship you are applying for</a:t>
            </a:r>
          </a:p>
          <a:p>
            <a:r>
              <a:rPr lang="en-US" dirty="0" smtClean="0"/>
              <a:t>Providing the information/documents requested</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Arrive on time</a:t>
            </a:r>
          </a:p>
          <a:p>
            <a:r>
              <a:rPr lang="en-US" dirty="0" smtClean="0"/>
              <a:t>Speak confidently and clearly</a:t>
            </a:r>
          </a:p>
          <a:p>
            <a:r>
              <a:rPr lang="en-US" dirty="0" smtClean="0"/>
              <a:t>Answer questions thoroughly and specifically without rambling</a:t>
            </a:r>
          </a:p>
          <a:p>
            <a:r>
              <a:rPr lang="en-US" b="1" dirty="0" smtClean="0"/>
              <a:t>Make the interview more of a dialogue than an interrogation</a:t>
            </a:r>
          </a:p>
          <a:p>
            <a:r>
              <a:rPr lang="en-US" dirty="0" smtClean="0"/>
              <a:t>Exhibit knowledge of the trade and apprenticeship structure</a:t>
            </a:r>
          </a:p>
          <a:p>
            <a:r>
              <a:rPr lang="en-US" dirty="0" smtClean="0"/>
              <a:t>Make a good first impression with a firm handshake, </a:t>
            </a:r>
            <a:r>
              <a:rPr lang="en-US" b="1" dirty="0" smtClean="0"/>
              <a:t>appropriate dress,</a:t>
            </a:r>
            <a:r>
              <a:rPr lang="en-US" dirty="0" smtClean="0"/>
              <a:t> confident stride and upright posture</a:t>
            </a:r>
          </a:p>
          <a:p>
            <a:r>
              <a:rPr lang="en-US" dirty="0" smtClean="0"/>
              <a:t>Make the interviewers feel comfortable and connected to you</a:t>
            </a:r>
          </a:p>
          <a:p>
            <a:r>
              <a:rPr lang="en-US" dirty="0" smtClean="0"/>
              <a:t>Be memorable for the right reasons: your commitment, interest, enthusiasm and energy</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Practice responses that don’t sound superficial or are only a yes and no answers </a:t>
            </a:r>
          </a:p>
          <a:p>
            <a:pPr lvl="0"/>
            <a:r>
              <a:rPr lang="en-US" sz="1200" b="1" kern="1200" dirty="0" smtClean="0">
                <a:solidFill>
                  <a:schemeClr val="tx1"/>
                </a:solidFill>
                <a:latin typeface="+mn-lt"/>
                <a:ea typeface="+mn-ea"/>
                <a:cs typeface="+mn-cs"/>
              </a:rPr>
              <a:t>Practice providing direct, logical answers to the specific question that is asked and avoiding rambling responses</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160000"/>
              </a:lnSpc>
            </a:pPr>
            <a:r>
              <a:rPr lang="en-US" dirty="0" smtClean="0">
                <a:solidFill>
                  <a:schemeClr val="tx1"/>
                </a:solidFill>
              </a:rPr>
              <a:t>Arrive at least 15 minutes ahead of time.  </a:t>
            </a:r>
            <a:r>
              <a:rPr lang="en-US" b="1" dirty="0" smtClean="0">
                <a:solidFill>
                  <a:schemeClr val="tx1"/>
                </a:solidFill>
              </a:rPr>
              <a:t>Practice traveling to the location in rush hour to assess how long it will take.</a:t>
            </a:r>
          </a:p>
          <a:p>
            <a:pPr>
              <a:lnSpc>
                <a:spcPct val="160000"/>
              </a:lnSpc>
            </a:pPr>
            <a:endParaRPr lang="en-US" dirty="0" smtClean="0">
              <a:solidFill>
                <a:schemeClr val="tx1"/>
              </a:solidFill>
            </a:endParaRPr>
          </a:p>
          <a:p>
            <a:pPr>
              <a:lnSpc>
                <a:spcPct val="160000"/>
              </a:lnSpc>
            </a:pPr>
            <a:r>
              <a:rPr lang="en-US" dirty="0" smtClean="0">
                <a:solidFill>
                  <a:schemeClr val="tx1"/>
                </a:solidFill>
              </a:rPr>
              <a:t>Make time to get your appearance ready – good grooming and neat, conservative clothing.  </a:t>
            </a:r>
            <a:r>
              <a:rPr lang="en-US" b="1" dirty="0" smtClean="0">
                <a:solidFill>
                  <a:schemeClr val="tx1"/>
                </a:solidFill>
              </a:rPr>
              <a:t>Whether or not this is work gear will depend on where the interview is held, i.e.,. a jobsite, an office.</a:t>
            </a:r>
            <a:endParaRPr lang="en-US" b="1" i="1" dirty="0" smtClean="0">
              <a:solidFill>
                <a:schemeClr val="tx1"/>
              </a:solidFill>
            </a:endParaRPr>
          </a:p>
          <a:p>
            <a:pPr>
              <a:lnSpc>
                <a:spcPct val="160000"/>
              </a:lnSpc>
            </a:pPr>
            <a:endParaRPr lang="en-US" b="1" i="1" dirty="0" smtClean="0">
              <a:solidFill>
                <a:schemeClr val="tx1"/>
              </a:solidFill>
            </a:endParaRPr>
          </a:p>
          <a:p>
            <a:pPr>
              <a:lnSpc>
                <a:spcPct val="160000"/>
              </a:lnSpc>
            </a:pPr>
            <a:r>
              <a:rPr lang="en-US" b="0" i="1" dirty="0" smtClean="0">
                <a:solidFill>
                  <a:schemeClr val="tx1"/>
                </a:solidFill>
              </a:rPr>
              <a:t>Be likable – </a:t>
            </a:r>
            <a:r>
              <a:rPr lang="en-US" b="0" dirty="0" smtClean="0">
                <a:solidFill>
                  <a:schemeClr val="tx1"/>
                </a:solidFill>
              </a:rPr>
              <a:t>even if they forget what you say, they will remember if they liked you. </a:t>
            </a:r>
            <a:endParaRPr lang="en-US" b="0" dirty="0" smtClean="0"/>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1" kern="1200" dirty="0" smtClean="0">
                <a:solidFill>
                  <a:schemeClr val="tx1"/>
                </a:solidFill>
                <a:latin typeface="+mn-lt"/>
                <a:ea typeface="+mn-ea"/>
                <a:cs typeface="+mn-cs"/>
              </a:rPr>
              <a:t>Practice providing specific and concrete examples from your own experience to answer questions:</a:t>
            </a:r>
            <a:endParaRPr lang="en-US" sz="1100" b="1" kern="1200" dirty="0" smtClean="0">
              <a:solidFill>
                <a:schemeClr val="tx1"/>
              </a:solidFill>
              <a:latin typeface="+mn-lt"/>
              <a:ea typeface="+mn-ea"/>
              <a:cs typeface="+mn-cs"/>
            </a:endParaRPr>
          </a:p>
          <a:p>
            <a:pPr lvl="1"/>
            <a:r>
              <a:rPr lang="en-US" sz="1200" kern="1200" dirty="0" smtClean="0">
                <a:solidFill>
                  <a:schemeClr val="tx1"/>
                </a:solidFill>
                <a:latin typeface="+mn-lt"/>
                <a:ea typeface="+mn-ea"/>
                <a:cs typeface="+mn-cs"/>
              </a:rPr>
              <a:t>I’m dependable – I maintained perfect attendance in my pre-apprenticeship class. </a:t>
            </a:r>
            <a:endParaRPr lang="en-US" sz="1100" kern="1200" dirty="0" smtClean="0">
              <a:solidFill>
                <a:schemeClr val="tx1"/>
              </a:solidFill>
              <a:latin typeface="+mn-lt"/>
              <a:ea typeface="+mn-ea"/>
              <a:cs typeface="+mn-cs"/>
            </a:endParaRPr>
          </a:p>
          <a:p>
            <a:pPr lvl="1"/>
            <a:r>
              <a:rPr lang="en-US" sz="1200" b="1" kern="1200" dirty="0" smtClean="0">
                <a:solidFill>
                  <a:schemeClr val="tx1"/>
                </a:solidFill>
                <a:latin typeface="+mn-lt"/>
                <a:ea typeface="+mn-ea"/>
                <a:cs typeface="+mn-cs"/>
              </a:rPr>
              <a:t>Instead of saying you are a hard worker, talk about how your productivity exceeded expectations on your last job. </a:t>
            </a:r>
            <a:endParaRPr lang="en-US" sz="1100" b="1" kern="1200" dirty="0" smtClean="0">
              <a:solidFill>
                <a:schemeClr val="tx1"/>
              </a:solidFill>
              <a:latin typeface="+mn-lt"/>
              <a:ea typeface="+mn-ea"/>
              <a:cs typeface="+mn-cs"/>
            </a:endParaRPr>
          </a:p>
          <a:p>
            <a:pPr lvl="1"/>
            <a:r>
              <a:rPr lang="en-US" sz="1200" b="1" kern="1200" dirty="0" smtClean="0">
                <a:solidFill>
                  <a:schemeClr val="tx1"/>
                </a:solidFill>
                <a:latin typeface="+mn-lt"/>
                <a:ea typeface="+mn-ea"/>
                <a:cs typeface="+mn-cs"/>
              </a:rPr>
              <a:t>Think about what  specific positive feedback you have received from supervisors or co-workers and how those strengths will work in the position/apprenticeship you are applying for </a:t>
            </a:r>
            <a:endParaRPr lang="en-US" sz="1100" b="1" kern="1200" dirty="0" smtClean="0">
              <a:solidFill>
                <a:schemeClr val="tx1"/>
              </a:solidFill>
              <a:latin typeface="+mn-lt"/>
              <a:ea typeface="+mn-ea"/>
              <a:cs typeface="+mn-cs"/>
            </a:endParaRPr>
          </a:p>
          <a:p>
            <a:pPr lvl="1"/>
            <a:r>
              <a:rPr lang="en-US" sz="1200" b="1" kern="1200" dirty="0" smtClean="0">
                <a:solidFill>
                  <a:schemeClr val="tx1"/>
                </a:solidFill>
                <a:latin typeface="+mn-lt"/>
                <a:ea typeface="+mn-ea"/>
                <a:cs typeface="+mn-cs"/>
              </a:rPr>
              <a:t>Be prepared to talk about</a:t>
            </a:r>
            <a:r>
              <a:rPr lang="en-US" sz="1200" kern="1200" dirty="0" smtClean="0">
                <a:solidFill>
                  <a:schemeClr val="tx1"/>
                </a:solidFill>
                <a:latin typeface="+mn-lt"/>
                <a:ea typeface="+mn-ea"/>
                <a:cs typeface="+mn-cs"/>
              </a:rPr>
              <a:t> any awards, promotions, </a:t>
            </a:r>
            <a:r>
              <a:rPr lang="en-US" sz="1200" b="1" kern="1200" dirty="0" smtClean="0">
                <a:solidFill>
                  <a:schemeClr val="tx1"/>
                </a:solidFill>
                <a:latin typeface="+mn-lt"/>
                <a:ea typeface="+mn-ea"/>
                <a:cs typeface="+mn-cs"/>
              </a:rPr>
              <a:t>or other tangible rewards for good work that you have received </a:t>
            </a:r>
            <a:endParaRPr lang="en-US" sz="11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Explain to students, as part of this module, they will learn about:</a:t>
            </a:r>
          </a:p>
          <a:p>
            <a:pPr lvl="0"/>
            <a:r>
              <a:rPr lang="en-US" sz="1200" b="1" kern="1200" dirty="0" smtClean="0">
                <a:solidFill>
                  <a:schemeClr val="tx1"/>
                </a:solidFill>
                <a:latin typeface="+mn-lt"/>
                <a:ea typeface="+mn-ea"/>
                <a:cs typeface="+mn-cs"/>
              </a:rPr>
              <a:t>- The role and importance of interviews;</a:t>
            </a:r>
          </a:p>
          <a:p>
            <a:pPr lvl="0"/>
            <a:r>
              <a:rPr lang="en-US" sz="1200" b="1" kern="1200" dirty="0" smtClean="0">
                <a:solidFill>
                  <a:schemeClr val="tx1"/>
                </a:solidFill>
                <a:latin typeface="+mn-lt"/>
                <a:ea typeface="+mn-ea"/>
                <a:cs typeface="+mn-cs"/>
              </a:rPr>
              <a:t>- The qualities/characteristics that interviewers are looking for;</a:t>
            </a:r>
          </a:p>
          <a:p>
            <a:pPr lvl="0"/>
            <a:r>
              <a:rPr lang="en-US" sz="1200" b="1" kern="1200" dirty="0" smtClean="0">
                <a:solidFill>
                  <a:schemeClr val="tx1"/>
                </a:solidFill>
                <a:latin typeface="+mn-lt"/>
                <a:ea typeface="+mn-ea"/>
                <a:cs typeface="+mn-cs"/>
              </a:rPr>
              <a:t>- How to be a confidant interviewee; </a:t>
            </a:r>
          </a:p>
          <a:p>
            <a:pPr lvl="0"/>
            <a:r>
              <a:rPr lang="en-US" sz="1200" b="1" kern="1200" dirty="0" smtClean="0">
                <a:solidFill>
                  <a:schemeClr val="tx1"/>
                </a:solidFill>
                <a:latin typeface="+mn-lt"/>
                <a:ea typeface="+mn-ea"/>
                <a:cs typeface="+mn-cs"/>
              </a:rPr>
              <a:t>- And, how to overcome communication styles common to women that can make you less effective in an interview</a:t>
            </a:r>
            <a:endParaRPr lang="en-US" sz="1200" b="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8E43FF1-065E-4AE8-ACB2-5E72298305E5}"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Make a good first impression with a firm handshake, appropriate dress, confident stride and upright posture</a:t>
            </a:r>
          </a:p>
          <a:p>
            <a:r>
              <a:rPr lang="en-US" dirty="0" smtClean="0"/>
              <a:t>Speak confidently and clearly, </a:t>
            </a:r>
            <a:r>
              <a:rPr lang="en-US" b="1" dirty="0" smtClean="0"/>
              <a:t>monitor your body language and other non-verbal communicators</a:t>
            </a:r>
          </a:p>
          <a:p>
            <a:r>
              <a:rPr lang="en-US" dirty="0" smtClean="0"/>
              <a:t>Answer questions thoroughly and specifically </a:t>
            </a:r>
            <a:r>
              <a:rPr lang="en-US" b="1" dirty="0" smtClean="0"/>
              <a:t>without rambling and with examples</a:t>
            </a:r>
          </a:p>
          <a:p>
            <a:r>
              <a:rPr lang="en-US" dirty="0" smtClean="0"/>
              <a:t>Exhibit your knowledge of the trade </a:t>
            </a:r>
            <a:r>
              <a:rPr lang="en-US" b="1" dirty="0" smtClean="0"/>
              <a:t>and apprenticeship structure</a:t>
            </a:r>
          </a:p>
          <a:p>
            <a:r>
              <a:rPr lang="en-US" dirty="0" smtClean="0"/>
              <a:t>Make the interviewers feel comfortable </a:t>
            </a:r>
            <a:r>
              <a:rPr lang="en-US" b="1" dirty="0" smtClean="0"/>
              <a:t>and connected to you – be authentic</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Interviews will be conducted by a small group, usually representing employers and union members – </a:t>
            </a:r>
            <a:r>
              <a:rPr lang="en-US" sz="1200" b="1" dirty="0" smtClean="0"/>
              <a:t>they are unlikely to be professional human resource managers and likely to have served an apprenticeship and faced a similar interview when they were starting out.</a:t>
            </a:r>
          </a:p>
          <a:p>
            <a:endParaRPr lang="en-US" sz="1200" dirty="0" smtClean="0"/>
          </a:p>
          <a:p>
            <a:r>
              <a:rPr lang="en-US" sz="1200" dirty="0" smtClean="0"/>
              <a:t>Interviewers are most likely volunteers conducting multiple interviews over the course of a day </a:t>
            </a:r>
            <a:r>
              <a:rPr lang="en-US" sz="1200" b="1" dirty="0" smtClean="0"/>
              <a:t>– as many as 4-5 and hour, or over 30 per day – they will likely be tired and perhaps even bored.</a:t>
            </a:r>
          </a:p>
          <a:p>
            <a:endParaRPr lang="en-US" sz="1200" dirty="0" smtClean="0"/>
          </a:p>
          <a:p>
            <a:r>
              <a:rPr lang="en-US" sz="1200" dirty="0" smtClean="0"/>
              <a:t>Interviews will last 5-20 minutes – be mindful of the time allotted for your interview</a:t>
            </a:r>
          </a:p>
          <a:p>
            <a:endParaRPr lang="en-US" sz="1200" dirty="0" smtClean="0"/>
          </a:p>
          <a:p>
            <a:r>
              <a:rPr lang="en-US" sz="1200" dirty="0" smtClean="0"/>
              <a:t>Interviewers will generally ask standard questions of all applicants</a:t>
            </a:r>
          </a:p>
          <a:p>
            <a:endParaRPr lang="en-US" sz="1200" dirty="0" smtClean="0"/>
          </a:p>
          <a:p>
            <a:r>
              <a:rPr lang="en-US" sz="1200" dirty="0" smtClean="0"/>
              <a:t>An interview is a subjective measure – there may be guidelines but interviewers rely on their own perceptions and judgment</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 the interviewers will try to make you comfortable</a:t>
            </a:r>
          </a:p>
          <a:p>
            <a:r>
              <a:rPr lang="en-US" dirty="0" smtClean="0"/>
              <a:t>That the interviewers will try to make you uncomfortable, or ask trick questions</a:t>
            </a:r>
          </a:p>
          <a:p>
            <a:r>
              <a:rPr lang="en-US" dirty="0" smtClean="0"/>
              <a:t>That you need to demonstrate in-depth technical skill or knowledge related to the trade</a:t>
            </a:r>
          </a:p>
          <a:p>
            <a:r>
              <a:rPr lang="en-US" dirty="0" smtClean="0"/>
              <a:t>That the committee members will demonstrate any responsiveness to your responses</a:t>
            </a:r>
          </a:p>
          <a:p>
            <a:r>
              <a:rPr lang="en-US" dirty="0" smtClean="0"/>
              <a:t>That you will get any immediate feedback</a:t>
            </a:r>
          </a:p>
          <a:p>
            <a:r>
              <a:rPr lang="en-US" dirty="0" smtClean="0"/>
              <a:t>That all interviewers will be well trained in conducting an interview</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0" dirty="0" smtClean="0"/>
              <a:t>Candidates that are a good fit - meaning a candidate that:</a:t>
            </a:r>
          </a:p>
          <a:p>
            <a:r>
              <a:rPr lang="en-US" dirty="0" smtClean="0"/>
              <a:t>appears to have the physical, emotional and intellectual aptitude to succeed in the apprenticeship program</a:t>
            </a:r>
          </a:p>
          <a:p>
            <a:r>
              <a:rPr lang="en-US" dirty="0" smtClean="0"/>
              <a:t>can demonstrate knowledge of the trade they are applying to</a:t>
            </a:r>
          </a:p>
          <a:p>
            <a:r>
              <a:rPr lang="en-US" b="1" dirty="0" smtClean="0"/>
              <a:t>has good communication skills </a:t>
            </a:r>
            <a:r>
              <a:rPr lang="en-US" dirty="0" smtClean="0"/>
              <a:t>and can provide responsive, clear and articulate answers to a variety of basic, employment related questions</a:t>
            </a:r>
          </a:p>
          <a:p>
            <a:r>
              <a:rPr lang="en-US" dirty="0" smtClean="0"/>
              <a:t>appears enthusiastic, energetic, willing to learn </a:t>
            </a:r>
            <a:r>
              <a:rPr lang="en-US" b="1" dirty="0" smtClean="0"/>
              <a:t>and has a positive attitude</a:t>
            </a:r>
          </a:p>
          <a:p>
            <a:r>
              <a:rPr lang="en-US" dirty="0" smtClean="0"/>
              <a:t>demonstrates determination and dedication and a full commitment to this apprenticeship/job and career in the trades</a:t>
            </a:r>
          </a:p>
          <a:p>
            <a:r>
              <a:rPr lang="en-US" dirty="0" smtClean="0"/>
              <a:t>has the ability to perform under pressure </a:t>
            </a:r>
            <a:r>
              <a:rPr lang="en-US" b="1" dirty="0" smtClean="0"/>
              <a:t>and produce at a high enough rate so the contractor makes money, meets the job deadlines and avoids costly mistakes</a:t>
            </a:r>
          </a:p>
          <a:p>
            <a:r>
              <a:rPr lang="en-US" dirty="0" smtClean="0"/>
              <a:t>presents as cooperative and as someone who can work with others successfully and can take direction </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What are they looking for - MOST IMPORTANTLY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sz="2600" dirty="0" smtClean="0"/>
              <a:t>Are you willing to put in the effort to complete an apprenticeship and work as a journeyperson?</a:t>
            </a:r>
          </a:p>
          <a:p>
            <a:endParaRPr lang="en-US" sz="2600" dirty="0" smtClean="0"/>
          </a:p>
          <a:p>
            <a:r>
              <a:rPr lang="en-US" sz="2600" dirty="0" smtClean="0"/>
              <a:t>Is it worth making an investment of the apprenticeships resources in you?</a:t>
            </a:r>
          </a:p>
          <a:p>
            <a:endParaRPr lang="en-US" sz="2600" dirty="0" smtClean="0"/>
          </a:p>
          <a:p>
            <a:r>
              <a:rPr lang="en-US" dirty="0" smtClean="0"/>
              <a:t>Can you demonstrate a commitment to completing an apprenticeship and making a career in the trade: </a:t>
            </a:r>
            <a:r>
              <a:rPr lang="en-US" b="1" dirty="0" smtClean="0"/>
              <a:t>will you stay long enough so your future earnings contribute to the good of the industry and trade equal to the expense and time the industry  will invest in your training?</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b="0" dirty="0" smtClean="0"/>
              <a:t>Remember: </a:t>
            </a:r>
          </a:p>
          <a:p>
            <a:pPr>
              <a:buNone/>
            </a:pPr>
            <a:r>
              <a:rPr lang="en-US" dirty="0" smtClean="0"/>
              <a:t>An interview is a subjective measure –</a:t>
            </a:r>
            <a:r>
              <a:rPr lang="en-US" b="1" dirty="0" smtClean="0"/>
              <a:t> there may be guidelines or instructions given to interviewers, but they ultimately rely on their own perceptions and judgment.</a:t>
            </a:r>
          </a:p>
          <a:p>
            <a:endParaRPr lang="en-US" dirty="0"/>
          </a:p>
        </p:txBody>
      </p:sp>
      <p:sp>
        <p:nvSpPr>
          <p:cNvPr id="4" name="Slide Number Placeholder 3"/>
          <p:cNvSpPr>
            <a:spLocks noGrp="1"/>
          </p:cNvSpPr>
          <p:nvPr>
            <p:ph type="sldNum" sz="quarter" idx="10"/>
          </p:nvPr>
        </p:nvSpPr>
        <p:spPr/>
        <p:txBody>
          <a:bodyPr/>
          <a:lstStyle/>
          <a:p>
            <a:fld id="{C8E43FF1-065E-4AE8-ACB2-5E72298305E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C2B344F-26E4-47DB-9464-63F97D8729C7}" type="datetimeFigureOut">
              <a:rPr lang="en-US" smtClean="0"/>
              <a:pPr/>
              <a:t>10/25/2012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64BF03-BA25-46C7-9251-F1FD185D64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64BF03-BA25-46C7-9251-F1FD185D6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FC2B344F-26E4-47DB-9464-63F97D8729C7}" type="datetimeFigureOut">
              <a:rPr lang="en-US" smtClean="0"/>
              <a:pPr/>
              <a:t>10/25/2012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364BF03-BA25-46C7-9251-F1FD185D64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25963"/>
          </a:xfrm>
        </p:spPr>
        <p:txBody>
          <a:bodyPr rtlCol="0">
            <a:normAutofit/>
          </a:bodyPr>
          <a:lstStyle/>
          <a:p>
            <a:pPr lvl="0"/>
            <a:r>
              <a:rPr lang="en-US" noProof="0" smtClean="0"/>
              <a:t>Click icon to add clip art</a:t>
            </a:r>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C2B344F-26E4-47DB-9464-63F97D8729C7}" type="datetimeFigureOut">
              <a:rPr lang="en-US" smtClean="0"/>
              <a:pPr/>
              <a:t>10/25/2012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364BF03-BA25-46C7-9251-F1FD185D645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p>
        </p:txBody>
      </p:sp>
      <p:sp>
        <p:nvSpPr>
          <p:cNvPr id="5" name="Date Placeholder 3"/>
          <p:cNvSpPr>
            <a:spLocks noGrp="1"/>
          </p:cNvSpPr>
          <p:nvPr>
            <p:ph type="dt" sz="half" idx="10"/>
          </p:nvPr>
        </p:nvSpPr>
        <p:spPr/>
        <p:txBody>
          <a:bodyPr/>
          <a:lstStyle>
            <a:lvl1pPr>
              <a:defRPr/>
            </a:lvl1pPr>
          </a:lstStyle>
          <a:p>
            <a:fld id="{FC2B344F-26E4-47DB-9464-63F97D8729C7}" type="datetimeFigureOut">
              <a:rPr lang="en-US" smtClean="0"/>
              <a:pPr/>
              <a:t>10/25/2012</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3364BF03-BA25-46C7-9251-F1FD185D645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fld id="{FC2B344F-26E4-47DB-9464-63F97D8729C7}" type="datetimeFigureOut">
              <a:rPr lang="en-US" smtClean="0"/>
              <a:pPr/>
              <a:t>10/25/2012</a:t>
            </a:fld>
            <a:endParaRPr lang="en-US"/>
          </a:p>
        </p:txBody>
      </p:sp>
      <p:sp>
        <p:nvSpPr>
          <p:cNvPr id="6" name="Rectangle 3"/>
          <p:cNvSpPr>
            <a:spLocks noGrp="1" noChangeArrowheads="1"/>
          </p:cNvSpPr>
          <p:nvPr>
            <p:ph type="sldNum" sz="quarter" idx="11"/>
          </p:nvPr>
        </p:nvSpPr>
        <p:spPr>
          <a:ln/>
        </p:spPr>
        <p:txBody>
          <a:bodyPr/>
          <a:lstStyle>
            <a:lvl1pPr>
              <a:defRPr/>
            </a:lvl1pPr>
          </a:lstStyle>
          <a:p>
            <a:fld id="{3364BF03-BA25-46C7-9251-F1FD185D645B}" type="slidenum">
              <a:rPr lang="en-US" smtClean="0"/>
              <a:pPr/>
              <a:t>‹#›</a:t>
            </a:fld>
            <a:endParaRPr lang="en-US"/>
          </a:p>
        </p:txBody>
      </p:sp>
      <p:sp>
        <p:nvSpPr>
          <p:cNvPr id="7" name="Rectangle 14"/>
          <p:cNvSpPr>
            <a:spLocks noGrp="1" noChangeArrowheads="1"/>
          </p:cNvSpPr>
          <p:nvPr>
            <p:ph type="ftr" sz="quarter" idx="12"/>
          </p:nvPr>
        </p:nvSpPr>
        <p:spPr>
          <a:ln/>
        </p:spPr>
        <p:txBody>
          <a:bodyPr/>
          <a:lstStyle>
            <a:lvl1pPr>
              <a:defRPr/>
            </a:lvl1pPr>
          </a:lstStyle>
          <a:p>
            <a:endParaRPr lang="en-US"/>
          </a:p>
        </p:txBody>
      </p:sp>
    </p:spTree>
  </p:cSld>
  <p:clrMapOvr>
    <a:masterClrMapping/>
  </p:clrMapOvr>
  <p:transition spd="med">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dt" sz="half" idx="10"/>
          </p:nvPr>
        </p:nvSpPr>
        <p:spPr>
          <a:ln/>
        </p:spPr>
        <p:txBody>
          <a:bodyPr/>
          <a:lstStyle>
            <a:lvl1pPr>
              <a:defRPr/>
            </a:lvl1pPr>
          </a:lstStyle>
          <a:p>
            <a:fld id="{FC2B344F-26E4-47DB-9464-63F97D8729C7}" type="datetimeFigureOut">
              <a:rPr lang="en-US" smtClean="0"/>
              <a:pPr/>
              <a:t>10/25/2012</a:t>
            </a:fld>
            <a:endParaRPr lang="en-US"/>
          </a:p>
        </p:txBody>
      </p:sp>
      <p:sp>
        <p:nvSpPr>
          <p:cNvPr id="7" name="Rectangle 3"/>
          <p:cNvSpPr>
            <a:spLocks noGrp="1" noChangeArrowheads="1"/>
          </p:cNvSpPr>
          <p:nvPr>
            <p:ph type="sldNum" sz="quarter" idx="11"/>
          </p:nvPr>
        </p:nvSpPr>
        <p:spPr>
          <a:ln/>
        </p:spPr>
        <p:txBody>
          <a:bodyPr/>
          <a:lstStyle>
            <a:lvl1pPr>
              <a:defRPr/>
            </a:lvl1pPr>
          </a:lstStyle>
          <a:p>
            <a:fld id="{3364BF03-BA25-46C7-9251-F1FD185D645B}" type="slidenum">
              <a:rPr lang="en-US" smtClean="0"/>
              <a:pPr/>
              <a:t>‹#›</a:t>
            </a:fld>
            <a:endParaRPr lang="en-US"/>
          </a:p>
        </p:txBody>
      </p:sp>
      <p:sp>
        <p:nvSpPr>
          <p:cNvPr id="8" name="Rectangle 14"/>
          <p:cNvSpPr>
            <a:spLocks noGrp="1" noChangeArrowheads="1"/>
          </p:cNvSpPr>
          <p:nvPr>
            <p:ph type="ftr" sz="quarter" idx="12"/>
          </p:nvPr>
        </p:nvSpPr>
        <p:spPr>
          <a:ln/>
        </p:spPr>
        <p:txBody>
          <a:bodyPr/>
          <a:lstStyle>
            <a:lvl1pPr>
              <a:defRPr/>
            </a:lvl1pPr>
          </a:lstStyle>
          <a:p>
            <a:endParaRPr lang="en-US"/>
          </a:p>
        </p:txBody>
      </p:sp>
    </p:spTree>
  </p:cSld>
  <p:clrMapOvr>
    <a:masterClrMapping/>
  </p:clrMapOvr>
  <p:transition spd="med">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fld id="{FC2B344F-26E4-47DB-9464-63F97D8729C7}" type="datetimeFigureOut">
              <a:rPr lang="en-US" smtClean="0"/>
              <a:pPr/>
              <a:t>10/25/2012</a:t>
            </a:fld>
            <a:endParaRPr lang="en-US"/>
          </a:p>
        </p:txBody>
      </p:sp>
      <p:sp>
        <p:nvSpPr>
          <p:cNvPr id="6" name="Rectangle 3"/>
          <p:cNvSpPr>
            <a:spLocks noGrp="1" noChangeArrowheads="1"/>
          </p:cNvSpPr>
          <p:nvPr>
            <p:ph type="sldNum" sz="quarter" idx="11"/>
          </p:nvPr>
        </p:nvSpPr>
        <p:spPr>
          <a:ln/>
        </p:spPr>
        <p:txBody>
          <a:bodyPr/>
          <a:lstStyle>
            <a:lvl1pPr>
              <a:defRPr/>
            </a:lvl1pPr>
          </a:lstStyle>
          <a:p>
            <a:fld id="{3364BF03-BA25-46C7-9251-F1FD185D645B}" type="slidenum">
              <a:rPr lang="en-US" smtClean="0"/>
              <a:pPr/>
              <a:t>‹#›</a:t>
            </a:fld>
            <a:endParaRPr lang="en-US"/>
          </a:p>
        </p:txBody>
      </p:sp>
      <p:sp>
        <p:nvSpPr>
          <p:cNvPr id="7" name="Rectangle 14"/>
          <p:cNvSpPr>
            <a:spLocks noGrp="1" noChangeArrowheads="1"/>
          </p:cNvSpPr>
          <p:nvPr>
            <p:ph type="ftr" sz="quarter" idx="12"/>
          </p:nvPr>
        </p:nvSpPr>
        <p:spPr>
          <a:ln/>
        </p:spPr>
        <p:txBody>
          <a:bodyPr/>
          <a:lstStyle>
            <a:lvl1pPr>
              <a:defRPr/>
            </a:lvl1pPr>
          </a:lstStyle>
          <a:p>
            <a:endParaRPr lang="en-US"/>
          </a:p>
        </p:txBody>
      </p:sp>
    </p:spTree>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64BF03-BA25-46C7-9251-F1FD185D645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64BF03-BA25-46C7-9251-F1FD185D645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C2B344F-26E4-47DB-9464-63F97D8729C7}" type="datetimeFigureOut">
              <a:rPr lang="en-US" smtClean="0"/>
              <a:pPr/>
              <a:t>10/25/2012</a:t>
            </a:fld>
            <a:endParaRPr lang="en-US"/>
          </a:p>
        </p:txBody>
      </p:sp>
      <p:sp>
        <p:nvSpPr>
          <p:cNvPr id="10" name="Slide Number Placeholder 9"/>
          <p:cNvSpPr>
            <a:spLocks noGrp="1"/>
          </p:cNvSpPr>
          <p:nvPr>
            <p:ph type="sldNum" sz="quarter" idx="16"/>
          </p:nvPr>
        </p:nvSpPr>
        <p:spPr/>
        <p:txBody>
          <a:bodyPr rtlCol="0"/>
          <a:lstStyle/>
          <a:p>
            <a:fld id="{3364BF03-BA25-46C7-9251-F1FD185D645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FC2B344F-26E4-47DB-9464-63F97D8729C7}" type="datetimeFigureOut">
              <a:rPr lang="en-US" smtClean="0"/>
              <a:pPr/>
              <a:t>10/25/2012</a:t>
            </a:fld>
            <a:endParaRPr lang="en-US"/>
          </a:p>
        </p:txBody>
      </p:sp>
      <p:sp>
        <p:nvSpPr>
          <p:cNvPr id="12" name="Slide Number Placeholder 11"/>
          <p:cNvSpPr>
            <a:spLocks noGrp="1"/>
          </p:cNvSpPr>
          <p:nvPr>
            <p:ph type="sldNum" sz="quarter" idx="16"/>
          </p:nvPr>
        </p:nvSpPr>
        <p:spPr/>
        <p:txBody>
          <a:bodyPr rtlCol="0"/>
          <a:lstStyle/>
          <a:p>
            <a:fld id="{3364BF03-BA25-46C7-9251-F1FD185D645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64BF03-BA25-46C7-9251-F1FD185D6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64BF03-BA25-46C7-9251-F1FD185D6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C2B344F-26E4-47DB-9464-63F97D8729C7}" type="datetimeFigureOut">
              <a:rPr lang="en-US" smtClean="0"/>
              <a:pPr/>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64BF03-BA25-46C7-9251-F1FD185D645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FC2B344F-26E4-47DB-9464-63F97D8729C7}" type="datetimeFigureOut">
              <a:rPr lang="en-US" smtClean="0"/>
              <a:pPr/>
              <a:t>10/25/2012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64BF03-BA25-46C7-9251-F1FD185D645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C2B344F-26E4-47DB-9464-63F97D8729C7}" type="datetimeFigureOut">
              <a:rPr lang="en-US" smtClean="0"/>
              <a:pPr/>
              <a:t>10/25/2012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64BF03-BA25-46C7-9251-F1FD185D64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tx1"/>
                </a:solidFill>
              </a:rPr>
              <a:t>Building Successful Interviewing Skills for Apprenticeship </a:t>
            </a:r>
            <a:r>
              <a:rPr lang="en-US" dirty="0" smtClean="0">
                <a:solidFill>
                  <a:schemeClr val="tx1"/>
                </a:solidFill>
              </a:rPr>
              <a:t/>
            </a:r>
            <a:br>
              <a:rPr lang="en-US" dirty="0" smtClean="0">
                <a:solidFill>
                  <a:schemeClr val="tx1"/>
                </a:solidFill>
              </a:rPr>
            </a:br>
            <a:r>
              <a:rPr lang="en-US" b="1" dirty="0" smtClean="0">
                <a:solidFill>
                  <a:schemeClr val="tx1"/>
                </a:solidFill>
              </a:rPr>
              <a:t>and Construction Employment</a:t>
            </a:r>
            <a:r>
              <a:rPr lang="en-US" dirty="0" smtClean="0"/>
              <a:t/>
            </a:r>
            <a:br>
              <a:rPr lang="en-US" dirty="0" smtClean="0"/>
            </a:br>
            <a:endParaRPr lang="en-US" dirty="0"/>
          </a:p>
        </p:txBody>
      </p:sp>
      <p:sp>
        <p:nvSpPr>
          <p:cNvPr id="3" name="Subtitle 2"/>
          <p:cNvSpPr>
            <a:spLocks noGrp="1"/>
          </p:cNvSpPr>
          <p:nvPr>
            <p:ph type="subTitle" idx="1"/>
          </p:nvPr>
        </p:nvSpPr>
        <p:spPr>
          <a:xfrm>
            <a:off x="2667000" y="6096000"/>
            <a:ext cx="6400800" cy="685800"/>
          </a:xfrm>
        </p:spPr>
        <p:txBody>
          <a:bodyPr>
            <a:normAutofit fontScale="40000" lnSpcReduction="20000"/>
          </a:bodyPr>
          <a:lstStyle/>
          <a:p>
            <a:endParaRPr lang="en-US" dirty="0" smtClean="0"/>
          </a:p>
          <a:p>
            <a:r>
              <a:rPr lang="en-US" sz="3000" b="1" dirty="0" smtClean="0"/>
              <a:t>Building Trades Multi-Craft Core Curriculum</a:t>
            </a:r>
          </a:p>
          <a:p>
            <a:pPr algn="ctr"/>
            <a:r>
              <a:rPr lang="en-US" sz="3000" b="1" dirty="0" smtClean="0"/>
              <a:t>BUILDING JOB READINESS AND RESPECT FOR DIVERSITY</a:t>
            </a:r>
          </a:p>
          <a:p>
            <a:endParaRPr lang="en-US" b="1" dirty="0"/>
          </a:p>
        </p:txBody>
      </p:sp>
      <p:pic>
        <p:nvPicPr>
          <p:cNvPr id="4" name="Picture 3" descr="WOW_logo purple text.jpg"/>
          <p:cNvPicPr>
            <a:picLocks noChangeAspect="1"/>
          </p:cNvPicPr>
          <p:nvPr/>
        </p:nvPicPr>
        <p:blipFill>
          <a:blip r:embed="rId3" cstate="print"/>
          <a:stretch>
            <a:fillRect/>
          </a:stretch>
        </p:blipFill>
        <p:spPr>
          <a:xfrm>
            <a:off x="0" y="6019800"/>
            <a:ext cx="2438400" cy="77288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They are Looking for: Communication Style</a:t>
            </a:r>
            <a:endParaRPr lang="en-US" sz="4000" dirty="0"/>
          </a:p>
        </p:txBody>
      </p:sp>
      <p:sp>
        <p:nvSpPr>
          <p:cNvPr id="3" name="Content Placeholder 2"/>
          <p:cNvSpPr>
            <a:spLocks noGrp="1"/>
          </p:cNvSpPr>
          <p:nvPr>
            <p:ph sz="quarter" idx="1"/>
          </p:nvPr>
        </p:nvSpPr>
        <p:spPr/>
        <p:txBody>
          <a:bodyPr>
            <a:normAutofit fontScale="92500"/>
          </a:bodyPr>
          <a:lstStyle/>
          <a:p>
            <a:r>
              <a:rPr lang="en-US" dirty="0" smtClean="0"/>
              <a:t>Engaged listening and comprehension of the question</a:t>
            </a:r>
          </a:p>
          <a:p>
            <a:r>
              <a:rPr lang="en-US" dirty="0" smtClean="0"/>
              <a:t>Answering questions asked with specific, to the point, related examples</a:t>
            </a:r>
          </a:p>
          <a:p>
            <a:r>
              <a:rPr lang="en-US" dirty="0" smtClean="0"/>
              <a:t>Avoiding yes or no answers</a:t>
            </a:r>
          </a:p>
          <a:p>
            <a:r>
              <a:rPr lang="en-US" dirty="0" smtClean="0"/>
              <a:t>Ability to think on your feet</a:t>
            </a:r>
          </a:p>
          <a:p>
            <a:r>
              <a:rPr lang="en-US" dirty="0" smtClean="0"/>
              <a:t>Full sentences</a:t>
            </a:r>
          </a:p>
          <a:p>
            <a:r>
              <a:rPr lang="en-US" dirty="0" smtClean="0"/>
              <a:t>Clear voice – loud enough but not too loud</a:t>
            </a:r>
          </a:p>
          <a:p>
            <a:r>
              <a:rPr lang="en-US" dirty="0" smtClean="0"/>
              <a:t>Intonation – don’t speak in a monotone</a:t>
            </a:r>
          </a:p>
          <a:p>
            <a:endParaRPr lang="en-US" dirty="0" smtClean="0"/>
          </a:p>
          <a:p>
            <a:endParaRPr lang="en-US" dirty="0" smtClean="0"/>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They are Looking for: </a:t>
            </a:r>
            <a:r>
              <a:rPr lang="en-US" sz="4000" dirty="0" smtClean="0">
                <a:solidFill>
                  <a:srgbClr val="04617B"/>
                </a:solidFill>
              </a:rPr>
              <a:t>Attitude/Behavior</a:t>
            </a:r>
            <a:endParaRPr lang="en-US" sz="4000" dirty="0"/>
          </a:p>
        </p:txBody>
      </p:sp>
      <p:sp>
        <p:nvSpPr>
          <p:cNvPr id="3" name="Content Placeholder 2"/>
          <p:cNvSpPr>
            <a:spLocks noGrp="1"/>
          </p:cNvSpPr>
          <p:nvPr>
            <p:ph sz="quarter" idx="1"/>
          </p:nvPr>
        </p:nvSpPr>
        <p:spPr/>
        <p:txBody>
          <a:bodyPr>
            <a:normAutofit fontScale="85000" lnSpcReduction="20000"/>
          </a:bodyPr>
          <a:lstStyle/>
          <a:p>
            <a:r>
              <a:rPr lang="en-US" dirty="0" smtClean="0"/>
              <a:t>Timeliness</a:t>
            </a:r>
          </a:p>
          <a:p>
            <a:r>
              <a:rPr lang="en-US" dirty="0" smtClean="0"/>
              <a:t>Preparation </a:t>
            </a:r>
          </a:p>
          <a:p>
            <a:r>
              <a:rPr lang="en-US" dirty="0" smtClean="0"/>
              <a:t>Enthusiasm</a:t>
            </a:r>
          </a:p>
          <a:p>
            <a:r>
              <a:rPr lang="en-US" dirty="0" smtClean="0"/>
              <a:t>Energy</a:t>
            </a:r>
          </a:p>
          <a:p>
            <a:r>
              <a:rPr lang="en-US" dirty="0" smtClean="0"/>
              <a:t>Respectful</a:t>
            </a:r>
          </a:p>
          <a:p>
            <a:r>
              <a:rPr lang="en-US" dirty="0" smtClean="0"/>
              <a:t>Appropriate</a:t>
            </a:r>
          </a:p>
          <a:p>
            <a:r>
              <a:rPr lang="en-US" dirty="0" smtClean="0"/>
              <a:t>Attentive to the task</a:t>
            </a:r>
          </a:p>
          <a:p>
            <a:r>
              <a:rPr lang="en-US" dirty="0" smtClean="0"/>
              <a:t>Positive</a:t>
            </a:r>
          </a:p>
          <a:p>
            <a:r>
              <a:rPr lang="en-US" dirty="0" smtClean="0"/>
              <a:t>Committed</a:t>
            </a:r>
          </a:p>
          <a:p>
            <a:r>
              <a:rPr lang="en-US" dirty="0" smtClean="0"/>
              <a:t>Sincerity, Honesty, Ethical</a:t>
            </a:r>
          </a:p>
          <a:p>
            <a:r>
              <a:rPr lang="en-US" dirty="0" smtClean="0"/>
              <a:t>Confidence not Arrogance</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They are Looking for: </a:t>
            </a:r>
            <a:br>
              <a:rPr lang="en-US" sz="4000" dirty="0" smtClean="0"/>
            </a:br>
            <a:r>
              <a:rPr lang="en-US" sz="4000" dirty="0" smtClean="0">
                <a:solidFill>
                  <a:srgbClr val="04617B"/>
                </a:solidFill>
              </a:rPr>
              <a:t>Non-Verbal Signals</a:t>
            </a:r>
            <a:endParaRPr lang="en-US" sz="4000" dirty="0"/>
          </a:p>
        </p:txBody>
      </p:sp>
      <p:sp>
        <p:nvSpPr>
          <p:cNvPr id="3" name="Content Placeholder 2"/>
          <p:cNvSpPr>
            <a:spLocks noGrp="1"/>
          </p:cNvSpPr>
          <p:nvPr>
            <p:ph sz="quarter" idx="1"/>
          </p:nvPr>
        </p:nvSpPr>
        <p:spPr/>
        <p:txBody>
          <a:bodyPr>
            <a:normAutofit fontScale="85000" lnSpcReduction="20000"/>
          </a:bodyPr>
          <a:lstStyle/>
          <a:p>
            <a:r>
              <a:rPr lang="en-US" dirty="0" smtClean="0"/>
              <a:t>Appearance</a:t>
            </a:r>
          </a:p>
          <a:p>
            <a:r>
              <a:rPr lang="en-US" dirty="0" smtClean="0"/>
              <a:t>Grooming</a:t>
            </a:r>
          </a:p>
          <a:p>
            <a:r>
              <a:rPr lang="en-US" dirty="0" smtClean="0"/>
              <a:t>Eye contact</a:t>
            </a:r>
          </a:p>
          <a:p>
            <a:r>
              <a:rPr lang="en-US" dirty="0" smtClean="0"/>
              <a:t>Calm and collected</a:t>
            </a:r>
          </a:p>
          <a:p>
            <a:r>
              <a:rPr lang="en-US" dirty="0" smtClean="0"/>
              <a:t>Posture</a:t>
            </a:r>
          </a:p>
          <a:p>
            <a:r>
              <a:rPr lang="en-US" dirty="0" smtClean="0"/>
              <a:t>Facial expressions</a:t>
            </a:r>
          </a:p>
          <a:p>
            <a:r>
              <a:rPr lang="en-US" dirty="0" smtClean="0"/>
              <a:t>Handshake</a:t>
            </a:r>
          </a:p>
          <a:p>
            <a:r>
              <a:rPr lang="en-US" dirty="0" smtClean="0"/>
              <a:t>Walk</a:t>
            </a:r>
          </a:p>
          <a:p>
            <a:r>
              <a:rPr lang="en-US" dirty="0" smtClean="0"/>
              <a:t>Arm and hand movement and placement</a:t>
            </a:r>
          </a:p>
          <a:p>
            <a:r>
              <a:rPr lang="en-US" dirty="0" smtClean="0"/>
              <a:t>Nodding while listening</a:t>
            </a:r>
          </a:p>
          <a:p>
            <a:r>
              <a:rPr lang="en-US" dirty="0" smtClean="0"/>
              <a:t>Smile</a:t>
            </a:r>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What They are Looking for: K</a:t>
            </a:r>
            <a:r>
              <a:rPr lang="en-US" sz="4000" dirty="0" smtClean="0">
                <a:solidFill>
                  <a:srgbClr val="04617B"/>
                </a:solidFill>
              </a:rPr>
              <a:t>nowledge, Skills and Abilities</a:t>
            </a:r>
            <a:endParaRPr lang="en-US" sz="4000" dirty="0"/>
          </a:p>
        </p:txBody>
      </p:sp>
      <p:sp>
        <p:nvSpPr>
          <p:cNvPr id="3" name="Content Placeholder 2"/>
          <p:cNvSpPr>
            <a:spLocks noGrp="1"/>
          </p:cNvSpPr>
          <p:nvPr>
            <p:ph sz="quarter" idx="1"/>
          </p:nvPr>
        </p:nvSpPr>
        <p:spPr/>
        <p:txBody>
          <a:bodyPr>
            <a:normAutofit fontScale="77500" lnSpcReduction="20000"/>
          </a:bodyPr>
          <a:lstStyle/>
          <a:p>
            <a:pPr>
              <a:lnSpc>
                <a:spcPct val="160000"/>
              </a:lnSpc>
            </a:pPr>
            <a:r>
              <a:rPr lang="en-US" dirty="0" smtClean="0"/>
              <a:t>Ability to describe the duties and working conditions of the trade.</a:t>
            </a:r>
          </a:p>
          <a:p>
            <a:pPr>
              <a:lnSpc>
                <a:spcPct val="160000"/>
              </a:lnSpc>
            </a:pPr>
            <a:r>
              <a:rPr lang="en-US" dirty="0" smtClean="0"/>
              <a:t>Ability to describe the qualifications and characteristics of a model apprentice/employee.</a:t>
            </a:r>
          </a:p>
          <a:p>
            <a:pPr>
              <a:lnSpc>
                <a:spcPct val="160000"/>
              </a:lnSpc>
            </a:pPr>
            <a:r>
              <a:rPr lang="en-US" dirty="0" smtClean="0"/>
              <a:t>Basic technical understanding of the trade.</a:t>
            </a:r>
          </a:p>
          <a:p>
            <a:pPr>
              <a:lnSpc>
                <a:spcPct val="160000"/>
              </a:lnSpc>
            </a:pPr>
            <a:r>
              <a:rPr lang="en-US" dirty="0" smtClean="0"/>
              <a:t>Demonstrate understanding of the apprenticeship program.</a:t>
            </a:r>
          </a:p>
          <a:p>
            <a:pPr>
              <a:lnSpc>
                <a:spcPct val="160000"/>
              </a:lnSpc>
            </a:pPr>
            <a:r>
              <a:rPr lang="en-US" dirty="0" smtClean="0"/>
              <a:t>Providing information/documents requested.</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Ways to Ace an Interview</a:t>
            </a:r>
            <a:endParaRPr lang="en-US" sz="4000" dirty="0"/>
          </a:p>
        </p:txBody>
      </p:sp>
      <p:sp>
        <p:nvSpPr>
          <p:cNvPr id="3" name="Content Placeholder 2"/>
          <p:cNvSpPr>
            <a:spLocks noGrp="1"/>
          </p:cNvSpPr>
          <p:nvPr>
            <p:ph sz="quarter" idx="1"/>
          </p:nvPr>
        </p:nvSpPr>
        <p:spPr/>
        <p:txBody>
          <a:bodyPr>
            <a:normAutofit fontScale="85000" lnSpcReduction="10000"/>
          </a:bodyPr>
          <a:lstStyle/>
          <a:p>
            <a:r>
              <a:rPr lang="en-US" dirty="0" smtClean="0"/>
              <a:t>Arrive on time</a:t>
            </a:r>
          </a:p>
          <a:p>
            <a:r>
              <a:rPr lang="en-US" dirty="0" smtClean="0"/>
              <a:t>Speak confidently and clearly</a:t>
            </a:r>
          </a:p>
          <a:p>
            <a:r>
              <a:rPr lang="en-US" dirty="0" smtClean="0"/>
              <a:t>Answer questions thoroughly without rambling</a:t>
            </a:r>
          </a:p>
          <a:p>
            <a:r>
              <a:rPr lang="en-US" dirty="0" smtClean="0"/>
              <a:t>Demonstrate knowledge of the trade and apprenticeship structure</a:t>
            </a:r>
          </a:p>
          <a:p>
            <a:r>
              <a:rPr lang="en-US" dirty="0" smtClean="0"/>
              <a:t>Make a good first impression with a firm handshake, confident stride and upright posture</a:t>
            </a:r>
          </a:p>
          <a:p>
            <a:r>
              <a:rPr lang="en-US" dirty="0" smtClean="0"/>
              <a:t>Make the interviewers feel comfortable and connected to you</a:t>
            </a:r>
          </a:p>
          <a:p>
            <a:r>
              <a:rPr lang="en-US" dirty="0" smtClean="0"/>
              <a:t>Be memorable for the right reasons: your commitment, interest, enthusiasm and energy</a:t>
            </a:r>
          </a:p>
          <a:p>
            <a:endParaRPr lang="en-US" dirty="0"/>
          </a:p>
        </p:txBody>
      </p:sp>
      <p:pic>
        <p:nvPicPr>
          <p:cNvPr id="4" name="Picture 3"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Ways to Fail an Interview</a:t>
            </a:r>
            <a:endParaRPr lang="en-US" sz="4000" dirty="0"/>
          </a:p>
        </p:txBody>
      </p:sp>
      <p:sp>
        <p:nvSpPr>
          <p:cNvPr id="3" name="Content Placeholder 2"/>
          <p:cNvSpPr>
            <a:spLocks noGrp="1"/>
          </p:cNvSpPr>
          <p:nvPr>
            <p:ph sz="quarter" idx="1"/>
          </p:nvPr>
        </p:nvSpPr>
        <p:spPr/>
        <p:txBody>
          <a:bodyPr>
            <a:normAutofit fontScale="70000" lnSpcReduction="20000"/>
          </a:bodyPr>
          <a:lstStyle/>
          <a:p>
            <a:r>
              <a:rPr lang="en-US" dirty="0" smtClean="0"/>
              <a:t>Showing up late</a:t>
            </a:r>
          </a:p>
          <a:p>
            <a:r>
              <a:rPr lang="en-US" dirty="0" smtClean="0"/>
              <a:t>Hemming and hawing</a:t>
            </a:r>
          </a:p>
          <a:p>
            <a:r>
              <a:rPr lang="en-US" dirty="0" smtClean="0"/>
              <a:t>Avoiding or dismissing a question</a:t>
            </a:r>
          </a:p>
          <a:p>
            <a:r>
              <a:rPr lang="en-US" dirty="0" smtClean="0"/>
              <a:t>Inability to answer questions coherently</a:t>
            </a:r>
          </a:p>
          <a:p>
            <a:r>
              <a:rPr lang="en-US" dirty="0" smtClean="0"/>
              <a:t>Not exhibiting knowledge of the trade and apprenticeship structure</a:t>
            </a:r>
          </a:p>
          <a:p>
            <a:r>
              <a:rPr lang="en-US" dirty="0" smtClean="0"/>
              <a:t>Unkempt appearance, inappropriate dress, distracting body art and jewelry</a:t>
            </a:r>
          </a:p>
          <a:p>
            <a:r>
              <a:rPr lang="en-US" dirty="0" smtClean="0"/>
              <a:t>Bad posture</a:t>
            </a:r>
          </a:p>
          <a:p>
            <a:r>
              <a:rPr lang="en-US" dirty="0" smtClean="0"/>
              <a:t>Inappropriate language</a:t>
            </a:r>
          </a:p>
          <a:p>
            <a:r>
              <a:rPr lang="en-US" dirty="0" smtClean="0"/>
              <a:t>Disrespect</a:t>
            </a:r>
          </a:p>
          <a:p>
            <a:r>
              <a:rPr lang="en-US" dirty="0" smtClean="0"/>
              <a:t>Acting disinterested, nonchalant, aggressive or over-confident</a:t>
            </a:r>
          </a:p>
          <a:p>
            <a:r>
              <a:rPr lang="en-US" dirty="0" smtClean="0"/>
              <a:t>Being confrontational or dismissive</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normAutofit fontScale="90000"/>
          </a:bodyPr>
          <a:lstStyle/>
          <a:p>
            <a:r>
              <a:rPr lang="en-US" dirty="0" smtClean="0"/>
              <a:t/>
            </a:r>
            <a:br>
              <a:rPr lang="en-US" dirty="0" smtClean="0"/>
            </a:br>
            <a:r>
              <a:rPr lang="en-US" dirty="0" smtClean="0"/>
              <a:t>Basic Tips For Making Your Interview Count</a:t>
            </a:r>
            <a:br>
              <a:rPr lang="en-US" dirty="0" smtClean="0"/>
            </a:br>
            <a:endParaRPr lang="en-US" dirty="0"/>
          </a:p>
        </p:txBody>
      </p:sp>
      <p:sp>
        <p:nvSpPr>
          <p:cNvPr id="17" name="Content Placeholder 16"/>
          <p:cNvSpPr>
            <a:spLocks noGrp="1"/>
          </p:cNvSpPr>
          <p:nvPr>
            <p:ph sz="quarter" idx="1"/>
          </p:nvPr>
        </p:nvSpPr>
        <p:spPr/>
        <p:txBody>
          <a:bodyPr>
            <a:normAutofit/>
          </a:bodyPr>
          <a:lstStyle/>
          <a:p>
            <a:pPr>
              <a:buFont typeface="Wingdings" pitchFamily="2" charset="2"/>
              <a:buChar char="q"/>
            </a:pPr>
            <a:r>
              <a:rPr lang="en-US" sz="2600" dirty="0" smtClean="0"/>
              <a:t>Be prepared and practiced</a:t>
            </a:r>
          </a:p>
          <a:p>
            <a:pPr>
              <a:buFont typeface="Wingdings" pitchFamily="2" charset="2"/>
              <a:buChar char="q"/>
            </a:pPr>
            <a:r>
              <a:rPr lang="en-US" sz="2600" dirty="0" smtClean="0"/>
              <a:t>Mention the training program and your accomplishments in it or other related training </a:t>
            </a:r>
          </a:p>
          <a:p>
            <a:pPr>
              <a:buFont typeface="Wingdings" pitchFamily="2" charset="2"/>
              <a:buChar char="q"/>
            </a:pPr>
            <a:r>
              <a:rPr lang="en-US" sz="2600" dirty="0" smtClean="0"/>
              <a:t>Be yourself – be authentic </a:t>
            </a:r>
          </a:p>
          <a:p>
            <a:pPr>
              <a:buFont typeface="Wingdings" pitchFamily="2" charset="2"/>
              <a:buChar char="q"/>
            </a:pPr>
            <a:r>
              <a:rPr lang="en-US" sz="2600" dirty="0" smtClean="0"/>
              <a:t> Do not give superficial or only yes/no answers </a:t>
            </a:r>
          </a:p>
          <a:p>
            <a:pPr>
              <a:buFont typeface="Wingdings" pitchFamily="2" charset="2"/>
              <a:buChar char="q"/>
            </a:pPr>
            <a:r>
              <a:rPr lang="en-US" sz="2600" dirty="0" smtClean="0"/>
              <a:t> Be relatable – do not be intimidated by superficial differences of race and gender</a:t>
            </a:r>
          </a:p>
          <a:p>
            <a:pPr>
              <a:buFont typeface="Wingdings" pitchFamily="2" charset="2"/>
              <a:buChar char="q"/>
            </a:pPr>
            <a:r>
              <a:rPr lang="en-US" sz="2600" dirty="0" smtClean="0"/>
              <a:t>Don’t ramble</a:t>
            </a:r>
          </a:p>
        </p:txBody>
      </p:sp>
      <p:pic>
        <p:nvPicPr>
          <p:cNvPr id="6" name="Picture 5"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Autofit/>
          </a:bodyPr>
          <a:lstStyle/>
          <a:p>
            <a:r>
              <a:rPr lang="en-US" sz="4000" dirty="0" smtClean="0">
                <a:solidFill>
                  <a:srgbClr val="04617B"/>
                </a:solidFill>
              </a:rPr>
              <a:t>Basic Tips For Making Your Interview Count</a:t>
            </a:r>
            <a:endParaRPr lang="en-US" sz="4000" dirty="0"/>
          </a:p>
        </p:txBody>
      </p:sp>
      <p:sp>
        <p:nvSpPr>
          <p:cNvPr id="3" name="Text Placeholder 2"/>
          <p:cNvSpPr>
            <a:spLocks noGrp="1"/>
          </p:cNvSpPr>
          <p:nvPr>
            <p:ph sz="quarter" idx="1"/>
          </p:nvPr>
        </p:nvSpPr>
        <p:spPr/>
        <p:txBody>
          <a:bodyPr>
            <a:normAutofit lnSpcReduction="10000"/>
          </a:bodyPr>
          <a:lstStyle/>
          <a:p>
            <a:pPr>
              <a:lnSpc>
                <a:spcPct val="160000"/>
              </a:lnSpc>
            </a:pPr>
            <a:r>
              <a:rPr lang="en-US" dirty="0" smtClean="0">
                <a:solidFill>
                  <a:schemeClr val="tx1"/>
                </a:solidFill>
              </a:rPr>
              <a:t>Arrive at least 15 minutes ahead of time.  </a:t>
            </a:r>
          </a:p>
          <a:p>
            <a:pPr>
              <a:lnSpc>
                <a:spcPct val="160000"/>
              </a:lnSpc>
            </a:pPr>
            <a:r>
              <a:rPr lang="en-US" dirty="0" smtClean="0">
                <a:solidFill>
                  <a:schemeClr val="tx1"/>
                </a:solidFill>
              </a:rPr>
              <a:t>Make time to get your appearance ready – good grooming and neat, conservative clothing.  </a:t>
            </a:r>
          </a:p>
          <a:p>
            <a:pPr>
              <a:lnSpc>
                <a:spcPct val="160000"/>
              </a:lnSpc>
            </a:pPr>
            <a:r>
              <a:rPr lang="en-US" b="1" i="1" dirty="0" smtClean="0">
                <a:solidFill>
                  <a:schemeClr val="tx1"/>
                </a:solidFill>
              </a:rPr>
              <a:t>Be likable –</a:t>
            </a:r>
            <a:r>
              <a:rPr lang="en-US" i="1" dirty="0" smtClean="0">
                <a:solidFill>
                  <a:schemeClr val="tx1"/>
                </a:solidFill>
              </a:rPr>
              <a:t> </a:t>
            </a:r>
            <a:r>
              <a:rPr lang="en-US" dirty="0" smtClean="0">
                <a:solidFill>
                  <a:schemeClr val="tx1"/>
                </a:solidFill>
              </a:rPr>
              <a:t>even if they forget what you say, they will remember if they liked you. </a:t>
            </a:r>
            <a:endParaRPr lang="en-US" dirty="0"/>
          </a:p>
        </p:txBody>
      </p:sp>
      <p:pic>
        <p:nvPicPr>
          <p:cNvPr id="8" name="Picture 7"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fontScale="90000"/>
          </a:bodyPr>
          <a:lstStyle/>
          <a:p>
            <a:r>
              <a:rPr lang="en-US" b="1" i="1" dirty="0" smtClean="0"/>
              <a:t/>
            </a:r>
            <a:br>
              <a:rPr lang="en-US" b="1" i="1" dirty="0" smtClean="0"/>
            </a:br>
            <a:r>
              <a:rPr lang="en-US" dirty="0" smtClean="0"/>
              <a:t>Give Specific Examples</a:t>
            </a:r>
            <a:br>
              <a:rPr lang="en-US" dirty="0" smtClean="0"/>
            </a:br>
            <a:endParaRPr lang="en-US" dirty="0"/>
          </a:p>
        </p:txBody>
      </p:sp>
      <p:sp>
        <p:nvSpPr>
          <p:cNvPr id="3" name="Text Placeholder 2"/>
          <p:cNvSpPr>
            <a:spLocks noGrp="1"/>
          </p:cNvSpPr>
          <p:nvPr>
            <p:ph sz="quarter" idx="1"/>
          </p:nvPr>
        </p:nvSpPr>
        <p:spPr/>
        <p:txBody>
          <a:bodyPr>
            <a:normAutofit lnSpcReduction="10000"/>
          </a:bodyPr>
          <a:lstStyle/>
          <a:p>
            <a:pPr>
              <a:lnSpc>
                <a:spcPct val="150000"/>
              </a:lnSpc>
              <a:buFont typeface="Wingdings" pitchFamily="2" charset="2"/>
              <a:buChar char="Ø"/>
            </a:pPr>
            <a:r>
              <a:rPr lang="en-US" sz="2600" dirty="0" smtClean="0">
                <a:solidFill>
                  <a:schemeClr val="tx1"/>
                </a:solidFill>
              </a:rPr>
              <a:t>I’m dependable – I maintained perfect attendance in my pre-apprenticeship class </a:t>
            </a:r>
          </a:p>
          <a:p>
            <a:pPr>
              <a:lnSpc>
                <a:spcPct val="150000"/>
              </a:lnSpc>
              <a:buFont typeface="Wingdings" pitchFamily="2" charset="2"/>
              <a:buChar char="Ø"/>
            </a:pPr>
            <a:r>
              <a:rPr lang="en-US" sz="2600" dirty="0" smtClean="0">
                <a:solidFill>
                  <a:schemeClr val="tx1"/>
                </a:solidFill>
              </a:rPr>
              <a:t>Say more than just “I’m a hard worker”</a:t>
            </a:r>
          </a:p>
          <a:p>
            <a:pPr>
              <a:lnSpc>
                <a:spcPct val="150000"/>
              </a:lnSpc>
              <a:buFont typeface="Wingdings" pitchFamily="2" charset="2"/>
              <a:buChar char="Ø"/>
            </a:pPr>
            <a:r>
              <a:rPr lang="en-US" sz="2600" dirty="0" smtClean="0">
                <a:solidFill>
                  <a:schemeClr val="tx1"/>
                </a:solidFill>
              </a:rPr>
              <a:t>Use compliments you have received from co-workers / supervisors as examples</a:t>
            </a:r>
          </a:p>
          <a:p>
            <a:pPr>
              <a:lnSpc>
                <a:spcPct val="150000"/>
              </a:lnSpc>
              <a:buFont typeface="Wingdings" pitchFamily="2" charset="2"/>
              <a:buChar char="Ø"/>
            </a:pPr>
            <a:r>
              <a:rPr lang="en-US" sz="2600" dirty="0" smtClean="0">
                <a:solidFill>
                  <a:schemeClr val="tx1"/>
                </a:solidFill>
              </a:rPr>
              <a:t>Highlight awards, promotions, or other recognition of your work </a:t>
            </a:r>
          </a:p>
          <a:p>
            <a:endParaRPr lang="en-US" dirty="0"/>
          </a:p>
        </p:txBody>
      </p:sp>
      <p:pic>
        <p:nvPicPr>
          <p:cNvPr id="8" name="Picture 7"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dirty="0" smtClean="0"/>
              <a:t>Gender Differences in Communication Styles</a:t>
            </a:r>
            <a:r>
              <a:rPr lang="en-US" sz="3600" dirty="0" smtClean="0"/>
              <a:t/>
            </a:r>
            <a:br>
              <a:rPr lang="en-US" sz="3600" dirty="0" smtClean="0"/>
            </a:br>
            <a:r>
              <a:rPr lang="en-US" sz="6600" dirty="0" smtClean="0"/>
              <a:t/>
            </a:r>
            <a:br>
              <a:rPr lang="en-US" sz="6600" dirty="0" smtClean="0"/>
            </a:br>
            <a:endParaRPr lang="en-US" dirty="0"/>
          </a:p>
        </p:txBody>
      </p:sp>
      <p:sp>
        <p:nvSpPr>
          <p:cNvPr id="3" name="Text Placeholder 2"/>
          <p:cNvSpPr>
            <a:spLocks noGrp="1"/>
          </p:cNvSpPr>
          <p:nvPr>
            <p:ph type="body" idx="2"/>
          </p:nvPr>
        </p:nvSpPr>
        <p:spPr>
          <a:xfrm>
            <a:off x="6477000" y="1752600"/>
            <a:ext cx="2133600" cy="4343400"/>
          </a:xfrm>
        </p:spPr>
        <p:txBody>
          <a:bodyPr>
            <a:normAutofit fontScale="77500" lnSpcReduction="20000"/>
          </a:bodyPr>
          <a:lstStyle/>
          <a:p>
            <a:r>
              <a:rPr lang="en-US" b="1" dirty="0" smtClean="0"/>
              <a:t>Interviewers may perceive a candidate  exhibiting these traits:</a:t>
            </a:r>
          </a:p>
          <a:p>
            <a:r>
              <a:rPr lang="en-US" b="1" dirty="0" smtClean="0"/>
              <a:t>As less enthusiastic</a:t>
            </a:r>
          </a:p>
          <a:p>
            <a:r>
              <a:rPr lang="en-US" b="1" dirty="0" smtClean="0"/>
              <a:t>Less prepared for the interview</a:t>
            </a:r>
          </a:p>
          <a:p>
            <a:r>
              <a:rPr lang="en-US" b="1" dirty="0" smtClean="0"/>
              <a:t>Less committed to pursuing a career in the trades</a:t>
            </a:r>
          </a:p>
          <a:p>
            <a:r>
              <a:rPr lang="en-US" b="1" dirty="0" smtClean="0"/>
              <a:t>Less capable of succeeding in an apprenticeship</a:t>
            </a:r>
          </a:p>
          <a:p>
            <a:r>
              <a:rPr lang="en-US" b="1" dirty="0" smtClean="0"/>
              <a:t>lacking in intellectual sophistication</a:t>
            </a:r>
            <a:r>
              <a:rPr lang="en-US" dirty="0" smtClean="0"/>
              <a:t>.</a:t>
            </a:r>
            <a:endParaRPr lang="en-US" dirty="0"/>
          </a:p>
        </p:txBody>
      </p:sp>
      <p:sp>
        <p:nvSpPr>
          <p:cNvPr id="4" name="Content Placeholder 3"/>
          <p:cNvSpPr>
            <a:spLocks noGrp="1"/>
          </p:cNvSpPr>
          <p:nvPr>
            <p:ph sz="quarter" idx="1"/>
          </p:nvPr>
        </p:nvSpPr>
        <p:spPr>
          <a:xfrm>
            <a:off x="381000" y="1676400"/>
            <a:ext cx="5867400" cy="4953000"/>
          </a:xfrm>
        </p:spPr>
        <p:txBody>
          <a:bodyPr>
            <a:normAutofit fontScale="62500" lnSpcReduction="20000"/>
          </a:bodyPr>
          <a:lstStyle/>
          <a:p>
            <a:pPr>
              <a:buNone/>
            </a:pPr>
            <a:r>
              <a:rPr lang="en-US" dirty="0" smtClean="0"/>
              <a:t>	</a:t>
            </a:r>
            <a:r>
              <a:rPr lang="en-US" sz="2600" dirty="0" smtClean="0"/>
              <a:t>Studies have shown that women may tend to use a communication style where they:</a:t>
            </a:r>
          </a:p>
          <a:p>
            <a:pPr lvl="1">
              <a:buFont typeface="Wingdings" pitchFamily="2" charset="2"/>
              <a:buChar char="q"/>
            </a:pPr>
            <a:r>
              <a:rPr lang="en-US" dirty="0" smtClean="0"/>
              <a:t>give their statements less loudly, and at less length</a:t>
            </a:r>
          </a:p>
          <a:p>
            <a:pPr lvl="1">
              <a:buFont typeface="Wingdings" pitchFamily="2" charset="2"/>
              <a:buChar char="q"/>
            </a:pPr>
            <a:r>
              <a:rPr lang="en-US" dirty="0" smtClean="0"/>
              <a:t>present their statements in a more hesitant, indirect, or “polite” manner</a:t>
            </a:r>
          </a:p>
          <a:p>
            <a:pPr lvl="1">
              <a:buFont typeface="Wingdings" pitchFamily="2" charset="2"/>
              <a:buChar char="q"/>
            </a:pPr>
            <a:r>
              <a:rPr lang="en-US" dirty="0" smtClean="0"/>
              <a:t>use “I” statements (“I guess…” “I was wondering if…”)</a:t>
            </a:r>
          </a:p>
          <a:p>
            <a:pPr lvl="1">
              <a:buFont typeface="Wingdings" pitchFamily="2" charset="2"/>
              <a:buChar char="q"/>
            </a:pPr>
            <a:r>
              <a:rPr lang="en-US" dirty="0" smtClean="0"/>
              <a:t>qualify their statements (“sort of” “I guess”)</a:t>
            </a:r>
          </a:p>
          <a:p>
            <a:pPr lvl="1">
              <a:buFont typeface="Wingdings" pitchFamily="2" charset="2"/>
              <a:buChar char="q"/>
            </a:pPr>
            <a:r>
              <a:rPr lang="en-US" dirty="0" smtClean="0"/>
              <a:t>add “tag” questions (“isn’t it?” “don’t you think?”)</a:t>
            </a:r>
          </a:p>
          <a:p>
            <a:pPr lvl="1">
              <a:buFont typeface="Wingdings" pitchFamily="2" charset="2"/>
              <a:buChar char="q"/>
            </a:pPr>
            <a:r>
              <a:rPr lang="en-US" dirty="0" smtClean="0"/>
              <a:t>ask questions rather than give statements</a:t>
            </a:r>
          </a:p>
          <a:p>
            <a:pPr lvl="1">
              <a:buFont typeface="Wingdings" pitchFamily="2" charset="2"/>
              <a:buChar char="q"/>
            </a:pPr>
            <a:r>
              <a:rPr lang="en-US" dirty="0" smtClean="0"/>
              <a:t>use intonations that turn a statement into a question</a:t>
            </a:r>
          </a:p>
          <a:p>
            <a:pPr lvl="1">
              <a:buFont typeface="Wingdings" pitchFamily="2" charset="2"/>
              <a:buChar char="q"/>
            </a:pPr>
            <a:r>
              <a:rPr lang="en-US" dirty="0" smtClean="0"/>
              <a:t>accompany their statements with smiles or averted eyes rather than more assertive gestures, such as pointing</a:t>
            </a:r>
          </a:p>
          <a:p>
            <a:pPr lvl="1">
              <a:buFont typeface="Wingdings" pitchFamily="2" charset="2"/>
              <a:buChar char="q"/>
            </a:pPr>
            <a:r>
              <a:rPr lang="en-US" dirty="0" smtClean="0"/>
              <a:t>apologize for their statements (“I may be wrong, but…”)</a:t>
            </a:r>
          </a:p>
        </p:txBody>
      </p:sp>
      <p:pic>
        <p:nvPicPr>
          <p:cNvPr id="6" name="Picture 5"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b="1" dirty="0" smtClean="0">
                <a:solidFill>
                  <a:prstClr val="black"/>
                </a:solidFill>
              </a:rPr>
              <a:t/>
            </a:r>
            <a:br>
              <a:rPr lang="en-US" sz="2800" b="1" dirty="0" smtClean="0">
                <a:solidFill>
                  <a:prstClr val="black"/>
                </a:solidFill>
              </a:rPr>
            </a:br>
            <a:r>
              <a:rPr lang="en-US" sz="2800" b="1" dirty="0" smtClean="0">
                <a:solidFill>
                  <a:prstClr val="black"/>
                </a:solidFill>
              </a:rPr>
              <a:t/>
            </a:r>
            <a:br>
              <a:rPr lang="en-US" sz="2800" b="1" dirty="0" smtClean="0">
                <a:solidFill>
                  <a:prstClr val="black"/>
                </a:solidFill>
              </a:rPr>
            </a:br>
            <a:r>
              <a:rPr lang="en-US" dirty="0" smtClean="0">
                <a:solidFill>
                  <a:srgbClr val="04617B"/>
                </a:solidFill>
              </a:rPr>
              <a:t>Learning Objectives</a:t>
            </a:r>
            <a:r>
              <a:rPr lang="en-US" sz="2800" dirty="0" smtClean="0">
                <a:solidFill>
                  <a:prstClr val="black"/>
                </a:solidFill>
              </a:rPr>
              <a:t/>
            </a:r>
            <a:br>
              <a:rPr lang="en-US" sz="2800" dirty="0" smtClean="0">
                <a:solidFill>
                  <a:prstClr val="black"/>
                </a:solidFill>
              </a:rPr>
            </a:br>
            <a:endParaRPr lang="en-US" dirty="0"/>
          </a:p>
        </p:txBody>
      </p:sp>
      <p:sp>
        <p:nvSpPr>
          <p:cNvPr id="3" name="Content Placeholder 2"/>
          <p:cNvSpPr>
            <a:spLocks noGrp="1"/>
          </p:cNvSpPr>
          <p:nvPr>
            <p:ph sz="quarter" idx="1"/>
          </p:nvPr>
        </p:nvSpPr>
        <p:spPr/>
        <p:txBody>
          <a:bodyPr>
            <a:normAutofit fontScale="70000" lnSpcReduction="20000"/>
          </a:bodyPr>
          <a:lstStyle/>
          <a:p>
            <a:pPr>
              <a:buNone/>
            </a:pPr>
            <a:r>
              <a:rPr lang="en-US" dirty="0" smtClean="0"/>
              <a:t>Students will be able to:</a:t>
            </a:r>
          </a:p>
          <a:p>
            <a:pPr lvl="0">
              <a:lnSpc>
                <a:spcPct val="170000"/>
              </a:lnSpc>
            </a:pPr>
            <a:r>
              <a:rPr lang="en-US" sz="2700" dirty="0" smtClean="0"/>
              <a:t>Explain the importance of interviews in the application and hiring process.</a:t>
            </a:r>
          </a:p>
          <a:p>
            <a:pPr lvl="0">
              <a:lnSpc>
                <a:spcPct val="170000"/>
              </a:lnSpc>
            </a:pPr>
            <a:r>
              <a:rPr lang="en-US" sz="2700" dirty="0" smtClean="0"/>
              <a:t>Explain the interview process and expectations.</a:t>
            </a:r>
          </a:p>
          <a:p>
            <a:pPr lvl="0">
              <a:lnSpc>
                <a:spcPct val="170000"/>
              </a:lnSpc>
            </a:pPr>
            <a:r>
              <a:rPr lang="en-US" sz="2700" dirty="0" smtClean="0"/>
              <a:t>Prepare for an interview and respond to interview questions.</a:t>
            </a:r>
          </a:p>
          <a:p>
            <a:pPr lvl="0">
              <a:lnSpc>
                <a:spcPct val="170000"/>
              </a:lnSpc>
            </a:pPr>
            <a:r>
              <a:rPr lang="en-US" sz="2700" dirty="0" smtClean="0"/>
              <a:t>Demonstrate positive body language and non-verbal behavior.</a:t>
            </a:r>
          </a:p>
          <a:p>
            <a:pPr lvl="0">
              <a:lnSpc>
                <a:spcPct val="170000"/>
              </a:lnSpc>
            </a:pPr>
            <a:r>
              <a:rPr lang="en-US" sz="2700" dirty="0" smtClean="0"/>
              <a:t>Demonstrate effective interviewing skills.</a:t>
            </a:r>
          </a:p>
          <a:p>
            <a:pPr lvl="0">
              <a:lnSpc>
                <a:spcPct val="170000"/>
              </a:lnSpc>
            </a:pPr>
            <a:r>
              <a:rPr lang="en-US" sz="2700" dirty="0" smtClean="0"/>
              <a:t>Address interview questions that may not be legal.</a:t>
            </a:r>
          </a:p>
          <a:p>
            <a:pPr lvl="0">
              <a:lnSpc>
                <a:spcPct val="170000"/>
              </a:lnSpc>
            </a:pPr>
            <a:r>
              <a:rPr lang="en-US" sz="2700" dirty="0" smtClean="0"/>
              <a:t>Identify communication styles related to gender.</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Sample Interview Questions</a:t>
            </a:r>
            <a:endParaRPr lang="en-US" sz="4000" dirty="0"/>
          </a:p>
        </p:txBody>
      </p:sp>
      <p:sp>
        <p:nvSpPr>
          <p:cNvPr id="6" name="Content Placeholder 5"/>
          <p:cNvSpPr>
            <a:spLocks noGrp="1"/>
          </p:cNvSpPr>
          <p:nvPr>
            <p:ph sz="quarter" idx="2"/>
          </p:nvPr>
        </p:nvSpPr>
        <p:spPr>
          <a:xfrm>
            <a:off x="609600" y="1752600"/>
            <a:ext cx="7848600" cy="4267200"/>
          </a:xfrm>
        </p:spPr>
        <p:txBody>
          <a:bodyPr>
            <a:normAutofit fontScale="77500" lnSpcReduction="20000"/>
          </a:bodyPr>
          <a:lstStyle/>
          <a:p>
            <a:r>
              <a:rPr lang="en-US" dirty="0" smtClean="0"/>
              <a:t>Describe how you have handled situations in your life that are relevant to success in apprenticeship.</a:t>
            </a:r>
          </a:p>
          <a:p>
            <a:r>
              <a:rPr lang="en-US" dirty="0" smtClean="0"/>
              <a:t>Why does this trade appeal to you over some other trade?</a:t>
            </a:r>
          </a:p>
          <a:p>
            <a:r>
              <a:rPr lang="en-US" dirty="0" smtClean="0"/>
              <a:t>Construction work is done in all kinds of weather and is physically demanding.  What makes you confident you can handle working in these conditions?</a:t>
            </a:r>
          </a:p>
          <a:p>
            <a:r>
              <a:rPr lang="en-US" dirty="0" smtClean="0"/>
              <a:t>Do you have any paid or unpaid work experience or hobbies that relate to this trade?</a:t>
            </a:r>
          </a:p>
          <a:p>
            <a:r>
              <a:rPr lang="en-US" dirty="0" smtClean="0"/>
              <a:t>What are the strengths you have that will make you successful in this trade?</a:t>
            </a:r>
          </a:p>
          <a:p>
            <a:r>
              <a:rPr lang="en-US" dirty="0" smtClean="0"/>
              <a:t>Why should we select you for this highly competitive opportunity?</a:t>
            </a:r>
          </a:p>
          <a:p>
            <a:endParaRPr lang="en-US" dirty="0"/>
          </a:p>
        </p:txBody>
      </p:sp>
      <p:pic>
        <p:nvPicPr>
          <p:cNvPr id="4" name="Picture 3"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Examples of Illegal Questions </a:t>
            </a:r>
            <a:endParaRPr lang="en-US" sz="4000" dirty="0"/>
          </a:p>
        </p:txBody>
      </p:sp>
      <p:sp>
        <p:nvSpPr>
          <p:cNvPr id="3" name="Content Placeholder 2"/>
          <p:cNvSpPr>
            <a:spLocks noGrp="1"/>
          </p:cNvSpPr>
          <p:nvPr>
            <p:ph sz="quarter" idx="2"/>
          </p:nvPr>
        </p:nvSpPr>
        <p:spPr>
          <a:xfrm>
            <a:off x="609600" y="1905000"/>
            <a:ext cx="7924800" cy="4114800"/>
          </a:xfrm>
        </p:spPr>
        <p:txBody>
          <a:bodyPr>
            <a:normAutofit fontScale="77500" lnSpcReduction="20000"/>
          </a:bodyPr>
          <a:lstStyle/>
          <a:p>
            <a:r>
              <a:rPr lang="en-US" dirty="0" smtClean="0"/>
              <a:t>What year did you graduate from high school?</a:t>
            </a:r>
          </a:p>
          <a:p>
            <a:r>
              <a:rPr lang="en-US" dirty="0" smtClean="0"/>
              <a:t>Where were you born?</a:t>
            </a:r>
          </a:p>
          <a:p>
            <a:r>
              <a:rPr lang="en-US" dirty="0" smtClean="0"/>
              <a:t>What are your child care arrangements?</a:t>
            </a:r>
          </a:p>
          <a:p>
            <a:r>
              <a:rPr lang="en-US" dirty="0" smtClean="0"/>
              <a:t>What are your religious practices?</a:t>
            </a:r>
          </a:p>
          <a:p>
            <a:r>
              <a:rPr lang="en-US" dirty="0" smtClean="0"/>
              <a:t>How many days did you miss because of illness last year?</a:t>
            </a:r>
          </a:p>
          <a:p>
            <a:r>
              <a:rPr lang="en-US" dirty="0" smtClean="0"/>
              <a:t>Do you have any disabilities?</a:t>
            </a:r>
          </a:p>
          <a:p>
            <a:r>
              <a:rPr lang="en-US" dirty="0" smtClean="0"/>
              <a:t>Have you ever been arrested?</a:t>
            </a:r>
          </a:p>
          <a:p>
            <a:r>
              <a:rPr lang="en-US" dirty="0" smtClean="0"/>
              <a:t>Are you planning to have children anytime soon?</a:t>
            </a:r>
          </a:p>
          <a:p>
            <a:r>
              <a:rPr lang="en-US" dirty="0" smtClean="0"/>
              <a:t>Do you have parents or other family members dependent on you?</a:t>
            </a:r>
            <a:endParaRPr lang="en-US" dirty="0"/>
          </a:p>
        </p:txBody>
      </p:sp>
      <p:pic>
        <p:nvPicPr>
          <p:cNvPr id="4" name="Picture 3"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Review and Summary</a:t>
            </a:r>
            <a:endParaRPr lang="en-US" sz="4000" dirty="0"/>
          </a:p>
        </p:txBody>
      </p:sp>
      <p:sp>
        <p:nvSpPr>
          <p:cNvPr id="3" name="Content Placeholder 2"/>
          <p:cNvSpPr>
            <a:spLocks noGrp="1"/>
          </p:cNvSpPr>
          <p:nvPr>
            <p:ph sz="quarter" idx="1"/>
          </p:nvPr>
        </p:nvSpPr>
        <p:spPr/>
        <p:txBody>
          <a:bodyPr>
            <a:normAutofit fontScale="92500" lnSpcReduction="10000"/>
          </a:bodyPr>
          <a:lstStyle/>
          <a:p>
            <a:r>
              <a:rPr lang="en-US" dirty="0" smtClean="0"/>
              <a:t>Be prepared and practiced</a:t>
            </a:r>
          </a:p>
          <a:p>
            <a:r>
              <a:rPr lang="en-US" dirty="0" smtClean="0"/>
              <a:t>Arrive early</a:t>
            </a:r>
          </a:p>
          <a:p>
            <a:r>
              <a:rPr lang="en-US" dirty="0" smtClean="0"/>
              <a:t>Make a good first impression</a:t>
            </a:r>
          </a:p>
          <a:p>
            <a:r>
              <a:rPr lang="en-US" dirty="0" smtClean="0"/>
              <a:t>Speak confidently and clearly</a:t>
            </a:r>
          </a:p>
          <a:p>
            <a:r>
              <a:rPr lang="en-US" dirty="0" smtClean="0"/>
              <a:t>Answer questions thoroughly and specifically</a:t>
            </a:r>
          </a:p>
          <a:p>
            <a:r>
              <a:rPr lang="en-US" dirty="0" smtClean="0"/>
              <a:t>Exhibit your knowledge of the trade</a:t>
            </a:r>
          </a:p>
          <a:p>
            <a:r>
              <a:rPr lang="en-US" dirty="0" smtClean="0"/>
              <a:t>Make the interviewers feel comfortable </a:t>
            </a:r>
          </a:p>
          <a:p>
            <a:r>
              <a:rPr lang="en-US" dirty="0" smtClean="0"/>
              <a:t>Be memorable for the right reasons: show your commitment, interest, enthusiasm and energy!</a:t>
            </a:r>
          </a:p>
          <a:p>
            <a:endParaRPr lang="en-US" dirty="0" smtClean="0"/>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normAutofit/>
          </a:bodyPr>
          <a:lstStyle/>
          <a:p>
            <a:r>
              <a:rPr lang="en-US" sz="4000" dirty="0" smtClean="0"/>
              <a:t>Why are </a:t>
            </a:r>
            <a:r>
              <a:rPr lang="en-US" sz="4000" dirty="0" smtClean="0">
                <a:solidFill>
                  <a:srgbClr val="04617B"/>
                </a:solidFill>
              </a:rPr>
              <a:t>Inte</a:t>
            </a:r>
            <a:r>
              <a:rPr lang="en-US" sz="4000" dirty="0" smtClean="0"/>
              <a:t>rviews Used?</a:t>
            </a:r>
            <a:endParaRPr lang="en-US" sz="4000" dirty="0"/>
          </a:p>
        </p:txBody>
      </p:sp>
      <p:sp>
        <p:nvSpPr>
          <p:cNvPr id="13" name="Content Placeholder 12"/>
          <p:cNvSpPr>
            <a:spLocks noGrp="1"/>
          </p:cNvSpPr>
          <p:nvPr>
            <p:ph sz="quarter" idx="1"/>
          </p:nvPr>
        </p:nvSpPr>
        <p:spPr/>
        <p:txBody>
          <a:bodyPr>
            <a:normAutofit lnSpcReduction="10000"/>
          </a:bodyPr>
          <a:lstStyle/>
          <a:p>
            <a:r>
              <a:rPr lang="en-US" dirty="0" smtClean="0"/>
              <a:t>To gain first hand knowledge of a candidate.</a:t>
            </a:r>
          </a:p>
          <a:p>
            <a:endParaRPr lang="en-US" dirty="0" smtClean="0"/>
          </a:p>
          <a:p>
            <a:r>
              <a:rPr lang="en-US" dirty="0" smtClean="0"/>
              <a:t>To give industry members an opportunity to assess a candidate’s behavior, attitude, and appearance.</a:t>
            </a:r>
          </a:p>
          <a:p>
            <a:endParaRPr lang="en-US" dirty="0" smtClean="0"/>
          </a:p>
          <a:p>
            <a:r>
              <a:rPr lang="en-US" dirty="0" smtClean="0"/>
              <a:t>To determine if an interviewee is a promising candidate for apprenticeship or employment with a company.</a:t>
            </a:r>
          </a:p>
          <a:p>
            <a:pPr>
              <a:buNone/>
            </a:pPr>
            <a:endParaRPr lang="en-US" dirty="0" smtClean="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09600" y="228600"/>
            <a:ext cx="8153400" cy="990600"/>
          </a:xfrm>
        </p:spPr>
        <p:txBody>
          <a:bodyPr>
            <a:normAutofit/>
          </a:bodyPr>
          <a:lstStyle/>
          <a:p>
            <a:r>
              <a:rPr lang="en-US" sz="4000" dirty="0" smtClean="0"/>
              <a:t>When are Interviews Used?</a:t>
            </a:r>
            <a:endParaRPr lang="en-US" sz="4000" dirty="0"/>
          </a:p>
        </p:txBody>
      </p:sp>
      <p:sp>
        <p:nvSpPr>
          <p:cNvPr id="13" name="Content Placeholder 12"/>
          <p:cNvSpPr>
            <a:spLocks noGrp="1"/>
          </p:cNvSpPr>
          <p:nvPr>
            <p:ph sz="quarter" idx="1"/>
          </p:nvPr>
        </p:nvSpPr>
        <p:spPr/>
        <p:txBody>
          <a:bodyPr>
            <a:normAutofit/>
          </a:bodyPr>
          <a:lstStyle/>
          <a:p>
            <a:pPr>
              <a:buNone/>
            </a:pPr>
            <a:r>
              <a:rPr lang="en-US" dirty="0" smtClean="0"/>
              <a:t>Interviews are conducted:</a:t>
            </a:r>
          </a:p>
          <a:p>
            <a:r>
              <a:rPr lang="en-US" dirty="0" smtClean="0"/>
              <a:t>As part of the apprenticeship selection process;</a:t>
            </a:r>
          </a:p>
          <a:p>
            <a:r>
              <a:rPr lang="en-US" dirty="0" smtClean="0"/>
              <a:t>Conducted after an aptitude test;</a:t>
            </a:r>
          </a:p>
          <a:p>
            <a:r>
              <a:rPr lang="en-US" dirty="0" smtClean="0"/>
              <a:t>Following written application by a candidate for a job or entry into an apprenticeship;</a:t>
            </a:r>
          </a:p>
          <a:p>
            <a:r>
              <a:rPr lang="en-US" dirty="0" smtClean="0"/>
              <a:t>On a jobsite by a superintendent or crew leader to fill a position.</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to Expect in an Interview</a:t>
            </a:r>
            <a:endParaRPr lang="en-US" dirty="0"/>
          </a:p>
        </p:txBody>
      </p:sp>
      <p:sp>
        <p:nvSpPr>
          <p:cNvPr id="3" name="Content Placeholder 2"/>
          <p:cNvSpPr>
            <a:spLocks noGrp="1"/>
          </p:cNvSpPr>
          <p:nvPr>
            <p:ph sz="quarter" idx="1"/>
          </p:nvPr>
        </p:nvSpPr>
        <p:spPr>
          <a:xfrm>
            <a:off x="612648" y="1600200"/>
            <a:ext cx="8153400" cy="4267200"/>
          </a:xfrm>
        </p:spPr>
        <p:txBody>
          <a:bodyPr>
            <a:noAutofit/>
          </a:bodyPr>
          <a:lstStyle/>
          <a:p>
            <a:pPr>
              <a:lnSpc>
                <a:spcPct val="150000"/>
              </a:lnSpc>
            </a:pPr>
            <a:r>
              <a:rPr lang="en-US" sz="1800" dirty="0" smtClean="0"/>
              <a:t>Interviews are generally conducted by a panel that includes representatives of the employer and the union.</a:t>
            </a:r>
          </a:p>
          <a:p>
            <a:pPr>
              <a:lnSpc>
                <a:spcPct val="150000"/>
              </a:lnSpc>
            </a:pPr>
            <a:r>
              <a:rPr lang="en-US" sz="1800" dirty="0" smtClean="0"/>
              <a:t>Interviewers are most likely volunteers conducting multiple interviews in the course of a day.</a:t>
            </a:r>
          </a:p>
          <a:p>
            <a:pPr>
              <a:lnSpc>
                <a:spcPct val="150000"/>
              </a:lnSpc>
            </a:pPr>
            <a:r>
              <a:rPr lang="en-US" sz="1800" dirty="0" smtClean="0"/>
              <a:t>Interviews may last 5-20 minutes – be mindful of the time allotted for your interview.</a:t>
            </a:r>
          </a:p>
          <a:p>
            <a:pPr>
              <a:lnSpc>
                <a:spcPct val="150000"/>
              </a:lnSpc>
            </a:pPr>
            <a:r>
              <a:rPr lang="en-US" sz="1800" dirty="0" smtClean="0"/>
              <a:t>Interviewers generally ask standard questions of all applicants.</a:t>
            </a:r>
          </a:p>
          <a:p>
            <a:pPr>
              <a:lnSpc>
                <a:spcPct val="150000"/>
              </a:lnSpc>
            </a:pPr>
            <a:r>
              <a:rPr lang="en-US" sz="1800" dirty="0" smtClean="0"/>
              <a:t>An interview is a subjective measure – there may be guidelines but interviewers rely on their own perceptions and judgment.</a:t>
            </a:r>
          </a:p>
          <a:p>
            <a:endParaRPr lang="en-US" sz="1800"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Do Not Expect</a:t>
            </a:r>
            <a:endParaRPr lang="en-US" sz="4000" dirty="0"/>
          </a:p>
        </p:txBody>
      </p:sp>
      <p:sp>
        <p:nvSpPr>
          <p:cNvPr id="3" name="Content Placeholder 2"/>
          <p:cNvSpPr>
            <a:spLocks noGrp="1"/>
          </p:cNvSpPr>
          <p:nvPr>
            <p:ph sz="quarter" idx="1"/>
          </p:nvPr>
        </p:nvSpPr>
        <p:spPr/>
        <p:txBody>
          <a:bodyPr>
            <a:normAutofit fontScale="85000" lnSpcReduction="10000"/>
          </a:bodyPr>
          <a:lstStyle/>
          <a:p>
            <a:r>
              <a:rPr lang="en-US" dirty="0" smtClean="0"/>
              <a:t>That interviewers will try to make you comfortable</a:t>
            </a:r>
          </a:p>
          <a:p>
            <a:r>
              <a:rPr lang="en-US" dirty="0" smtClean="0"/>
              <a:t>That the interviewers will try to make you uncomfortable, or ask trick questions</a:t>
            </a:r>
          </a:p>
          <a:p>
            <a:r>
              <a:rPr lang="en-US" dirty="0" smtClean="0"/>
              <a:t>That you need to demonstrate in-depth technical skill or knowledge related to the trade</a:t>
            </a:r>
          </a:p>
          <a:p>
            <a:r>
              <a:rPr lang="en-US" dirty="0" smtClean="0"/>
              <a:t>That the committee members will demonstrate any responsiveness to your replies</a:t>
            </a:r>
          </a:p>
          <a:p>
            <a:r>
              <a:rPr lang="en-US" dirty="0" smtClean="0"/>
              <a:t>That you will get any immediate feedback</a:t>
            </a:r>
          </a:p>
          <a:p>
            <a:r>
              <a:rPr lang="en-US" dirty="0" smtClean="0"/>
              <a:t>That all interviewers will be well trained in conducting an interview</a:t>
            </a:r>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What They are Looking for</a:t>
            </a:r>
            <a:endParaRPr lang="en-US" sz="4000" dirty="0"/>
          </a:p>
        </p:txBody>
      </p:sp>
      <p:sp>
        <p:nvSpPr>
          <p:cNvPr id="3" name="Content Placeholder 2"/>
          <p:cNvSpPr>
            <a:spLocks noGrp="1"/>
          </p:cNvSpPr>
          <p:nvPr>
            <p:ph sz="quarter" idx="1"/>
          </p:nvPr>
        </p:nvSpPr>
        <p:spPr>
          <a:xfrm>
            <a:off x="612648" y="1600200"/>
            <a:ext cx="8153400" cy="4953000"/>
          </a:xfrm>
        </p:spPr>
        <p:txBody>
          <a:bodyPr>
            <a:normAutofit fontScale="77500" lnSpcReduction="20000"/>
          </a:bodyPr>
          <a:lstStyle/>
          <a:p>
            <a:pPr>
              <a:buNone/>
            </a:pPr>
            <a:r>
              <a:rPr lang="en-US" b="1" dirty="0" smtClean="0"/>
              <a:t>Candidates that are a good fit - meaning a candidate that:</a:t>
            </a:r>
          </a:p>
          <a:p>
            <a:pPr>
              <a:buNone/>
            </a:pPr>
            <a:endParaRPr lang="en-US" b="1" dirty="0" smtClean="0"/>
          </a:p>
          <a:p>
            <a:r>
              <a:rPr lang="en-US" dirty="0" smtClean="0"/>
              <a:t>appears to have the physical, emotional and intellectual aptitude to succeed in the apprenticeship program</a:t>
            </a:r>
          </a:p>
          <a:p>
            <a:r>
              <a:rPr lang="en-US" dirty="0" smtClean="0"/>
              <a:t>can demonstrate knowledge of the trade</a:t>
            </a:r>
          </a:p>
          <a:p>
            <a:r>
              <a:rPr lang="en-US" dirty="0" smtClean="0"/>
              <a:t>can provide responsive, clear and articulate answers to a variety of basic employment related questions</a:t>
            </a:r>
          </a:p>
          <a:p>
            <a:r>
              <a:rPr lang="en-US" dirty="0" smtClean="0"/>
              <a:t>appears enthusiastic, energetic and willing to learn</a:t>
            </a:r>
          </a:p>
          <a:p>
            <a:r>
              <a:rPr lang="en-US" dirty="0" smtClean="0"/>
              <a:t>demonstrates determination, dedication and full commitment to a career in the trades</a:t>
            </a:r>
          </a:p>
          <a:p>
            <a:r>
              <a:rPr lang="en-US" dirty="0" smtClean="0"/>
              <a:t>has the ability to perform under pressure with high productivity and quality </a:t>
            </a:r>
          </a:p>
          <a:p>
            <a:r>
              <a:rPr lang="en-US" dirty="0" smtClean="0"/>
              <a:t>presents as cooperative and as someone who can work with others successfully and can take direction </a:t>
            </a:r>
          </a:p>
          <a:p>
            <a:endParaRPr lang="en-US" dirty="0" smtClean="0"/>
          </a:p>
          <a:p>
            <a:endParaRPr lang="en-US" dirty="0" smtClean="0"/>
          </a:p>
          <a:p>
            <a:endParaRPr lang="en-US" dirty="0" smtClean="0"/>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
            </a:r>
            <a:br>
              <a:rPr lang="en-US" sz="3600" dirty="0" smtClean="0"/>
            </a:br>
            <a:r>
              <a:rPr lang="en-US" dirty="0" smtClean="0"/>
              <a:t>What are they looking for - MOST IMPORTANTLY</a:t>
            </a:r>
            <a:br>
              <a:rPr lang="en-US" dirty="0" smtClean="0"/>
            </a:br>
            <a:endParaRPr lang="en-US" dirty="0"/>
          </a:p>
        </p:txBody>
      </p:sp>
      <p:sp>
        <p:nvSpPr>
          <p:cNvPr id="3" name="Content Placeholder 2"/>
          <p:cNvSpPr>
            <a:spLocks noGrp="1"/>
          </p:cNvSpPr>
          <p:nvPr>
            <p:ph sz="quarter" idx="1"/>
          </p:nvPr>
        </p:nvSpPr>
        <p:spPr>
          <a:xfrm>
            <a:off x="612648" y="1600200"/>
            <a:ext cx="8153400" cy="4953000"/>
          </a:xfrm>
        </p:spPr>
        <p:txBody>
          <a:bodyPr>
            <a:normAutofit/>
          </a:bodyPr>
          <a:lstStyle/>
          <a:p>
            <a:r>
              <a:rPr lang="en-US" sz="2600" dirty="0" smtClean="0"/>
              <a:t>Are you willing to put in the effort to complete an apprenticeship and work as a journeyperson?</a:t>
            </a:r>
          </a:p>
          <a:p>
            <a:r>
              <a:rPr lang="en-US" sz="2600" dirty="0" smtClean="0"/>
              <a:t>Is it worth making an investment of the apprenticeship’s resources in you?</a:t>
            </a:r>
          </a:p>
          <a:p>
            <a:pPr marL="320040" lvl="1" indent="-320040">
              <a:spcBef>
                <a:spcPts val="700"/>
              </a:spcBef>
              <a:buClr>
                <a:schemeClr val="accent2"/>
              </a:buClr>
              <a:buSzPct val="60000"/>
              <a:buFont typeface="Wingdings"/>
              <a:buChar char=""/>
            </a:pPr>
            <a:r>
              <a:rPr lang="en-US" dirty="0" smtClean="0"/>
              <a:t>Can you demonstrate a commitment to completing an apprenticeship and making a career in the trade?</a:t>
            </a:r>
          </a:p>
          <a:p>
            <a:pPr marL="320040" lvl="1" indent="-320040">
              <a:spcBef>
                <a:spcPts val="700"/>
              </a:spcBef>
              <a:buClr>
                <a:schemeClr val="accent2"/>
              </a:buClr>
              <a:buSzPct val="60000"/>
              <a:buFont typeface="Wingdings"/>
              <a:buChar char=""/>
            </a:pPr>
            <a:r>
              <a:rPr lang="en-US" dirty="0" smtClean="0"/>
              <a:t>Will you stay long enough to contribute to the good of the industry/trade equal to the investment in your training?</a:t>
            </a:r>
          </a:p>
          <a:p>
            <a:endParaRPr lang="en-US" dirty="0" smtClean="0"/>
          </a:p>
          <a:p>
            <a:endParaRPr lang="en-US" dirty="0" smtClean="0"/>
          </a:p>
          <a:p>
            <a:endParaRPr lang="en-US" dirty="0" smtClean="0"/>
          </a:p>
          <a:p>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are these qualities measured?</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endParaRPr lang="en-US" dirty="0" smtClean="0"/>
          </a:p>
          <a:p>
            <a:pPr>
              <a:buNone/>
            </a:pPr>
            <a:r>
              <a:rPr lang="en-US" dirty="0" smtClean="0"/>
              <a:t>They will rate –</a:t>
            </a:r>
          </a:p>
          <a:p>
            <a:endParaRPr lang="en-US" dirty="0" smtClean="0"/>
          </a:p>
          <a:p>
            <a:r>
              <a:rPr lang="en-US" dirty="0" smtClean="0"/>
              <a:t>your </a:t>
            </a:r>
            <a:r>
              <a:rPr lang="en-US" b="1" dirty="0" smtClean="0"/>
              <a:t>responses</a:t>
            </a:r>
            <a:r>
              <a:rPr lang="en-US" dirty="0" smtClean="0"/>
              <a:t> to questions </a:t>
            </a:r>
          </a:p>
          <a:p>
            <a:r>
              <a:rPr lang="en-US" b="1" dirty="0" smtClean="0"/>
              <a:t>observation</a:t>
            </a:r>
            <a:r>
              <a:rPr lang="en-US" dirty="0" smtClean="0"/>
              <a:t> of your behavior and appearance </a:t>
            </a:r>
          </a:p>
          <a:p>
            <a:r>
              <a:rPr lang="en-US" b="1" dirty="0" smtClean="0"/>
              <a:t>assessment/impression</a:t>
            </a:r>
            <a:r>
              <a:rPr lang="en-US" dirty="0" smtClean="0"/>
              <a:t> about your attitude, energy</a:t>
            </a:r>
          </a:p>
          <a:p>
            <a:r>
              <a:rPr lang="en-US" b="1" dirty="0" smtClean="0"/>
              <a:t>how much you know</a:t>
            </a:r>
            <a:r>
              <a:rPr lang="en-US" dirty="0" smtClean="0"/>
              <a:t> about the trade </a:t>
            </a:r>
          </a:p>
          <a:p>
            <a:r>
              <a:rPr lang="en-US" b="1" dirty="0" smtClean="0"/>
              <a:t>perception </a:t>
            </a:r>
            <a:r>
              <a:rPr lang="en-US" dirty="0" smtClean="0"/>
              <a:t>of your level of interest and commitment to the trade</a:t>
            </a:r>
          </a:p>
          <a:p>
            <a:pPr>
              <a:buNone/>
            </a:pPr>
            <a:endParaRPr lang="en-US" b="1" dirty="0" smtClean="0"/>
          </a:p>
          <a:p>
            <a:pPr>
              <a:buNone/>
            </a:pPr>
            <a:r>
              <a:rPr lang="en-US" b="1" dirty="0" smtClean="0"/>
              <a:t>Remember: </a:t>
            </a:r>
            <a:r>
              <a:rPr lang="en-US" dirty="0" smtClean="0"/>
              <a:t>An interview is a subjective measure</a:t>
            </a:r>
            <a:endParaRPr lang="en-US" dirty="0"/>
          </a:p>
        </p:txBody>
      </p:sp>
      <p:pic>
        <p:nvPicPr>
          <p:cNvPr id="5" name="Picture 4" descr="WOW_logo purple text.jpg"/>
          <p:cNvPicPr>
            <a:picLocks noChangeAspect="1"/>
          </p:cNvPicPr>
          <p:nvPr/>
        </p:nvPicPr>
        <p:blipFill>
          <a:blip r:embed="rId3" cstate="print"/>
          <a:stretch>
            <a:fillRect/>
          </a:stretch>
        </p:blipFill>
        <p:spPr>
          <a:xfrm>
            <a:off x="0" y="6172200"/>
            <a:ext cx="2168491" cy="6858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ppt1">
  <a:themeElements>
    <a:clrScheme name="Custom 1">
      <a:dk1>
        <a:sysClr val="windowText" lastClr="000000"/>
      </a:dk1>
      <a:lt1>
        <a:sysClr val="window" lastClr="FFFFFF"/>
      </a:lt1>
      <a:dk2>
        <a:srgbClr val="04617B"/>
      </a:dk2>
      <a:lt2>
        <a:srgbClr val="DBF5F9"/>
      </a:lt2>
      <a:accent1>
        <a:srgbClr val="7030A0"/>
      </a:accent1>
      <a:accent2>
        <a:srgbClr val="802BAF"/>
      </a:accent2>
      <a:accent3>
        <a:srgbClr val="0B5394"/>
      </a:accent3>
      <a:accent4>
        <a:srgbClr val="10CF9B"/>
      </a:accent4>
      <a:accent5>
        <a:srgbClr val="7CCA62"/>
      </a:accent5>
      <a:accent6>
        <a:srgbClr val="A5C249"/>
      </a:accent6>
      <a:hlink>
        <a:srgbClr val="E2D700"/>
      </a:hlink>
      <a:folHlink>
        <a:srgbClr val="85DFD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10314</TotalTime>
  <Words>2213</Words>
  <Application>Microsoft Office PowerPoint</Application>
  <PresentationFormat>On-screen Show (4:3)</PresentationFormat>
  <Paragraphs>277</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Themeppt1</vt:lpstr>
      <vt:lpstr>Building Successful Interviewing Skills for Apprenticeship  and Construction Employment </vt:lpstr>
      <vt:lpstr>  Learning Objectives </vt:lpstr>
      <vt:lpstr>Why are Interviews Used?</vt:lpstr>
      <vt:lpstr>When are Interviews Used?</vt:lpstr>
      <vt:lpstr>What to Expect in an Interview</vt:lpstr>
      <vt:lpstr>Do Not Expect</vt:lpstr>
      <vt:lpstr>What They are Looking for</vt:lpstr>
      <vt:lpstr> What are they looking for - MOST IMPORTANTLY </vt:lpstr>
      <vt:lpstr>How are these qualities measured?</vt:lpstr>
      <vt:lpstr>What They are Looking for: Communication Style</vt:lpstr>
      <vt:lpstr>What They are Looking for: Attitude/Behavior</vt:lpstr>
      <vt:lpstr>What They are Looking for:  Non-Verbal Signals</vt:lpstr>
      <vt:lpstr>What They are Looking for: Knowledge, Skills and Abilities</vt:lpstr>
      <vt:lpstr>Ways to Ace an Interview</vt:lpstr>
      <vt:lpstr>Ways to Fail an Interview</vt:lpstr>
      <vt:lpstr> Basic Tips For Making Your Interview Count </vt:lpstr>
      <vt:lpstr>Basic Tips For Making Your Interview Count</vt:lpstr>
      <vt:lpstr> Give Specific Examples </vt:lpstr>
      <vt:lpstr>   Gender Differences in Communication Styles  </vt:lpstr>
      <vt:lpstr>Sample Interview Questions</vt:lpstr>
      <vt:lpstr>Examples of Illegal Questions </vt:lpstr>
      <vt:lpstr>Review and Summary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lsugerman</dc:creator>
  <cp:lastModifiedBy>rpleasure</cp:lastModifiedBy>
  <cp:revision>241</cp:revision>
  <dcterms:created xsi:type="dcterms:W3CDTF">2011-12-07T18:52:53Z</dcterms:created>
  <dcterms:modified xsi:type="dcterms:W3CDTF">2012-10-25T14:19:38Z</dcterms:modified>
</cp:coreProperties>
</file>